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2" r:id="rId7"/>
    <p:sldId id="263" r:id="rId8"/>
    <p:sldId id="275" r:id="rId9"/>
    <p:sldId id="261" r:id="rId10"/>
    <p:sldId id="309" r:id="rId11"/>
    <p:sldId id="269" r:id="rId12"/>
    <p:sldId id="267" r:id="rId13"/>
    <p:sldId id="277" r:id="rId14"/>
    <p:sldId id="270" r:id="rId15"/>
    <p:sldId id="278" r:id="rId16"/>
    <p:sldId id="310" r:id="rId17"/>
    <p:sldId id="312" r:id="rId18"/>
    <p:sldId id="271" r:id="rId19"/>
    <p:sldId id="311" r:id="rId20"/>
    <p:sldId id="272" r:id="rId21"/>
    <p:sldId id="273" r:id="rId22"/>
    <p:sldId id="274" r:id="rId23"/>
    <p:sldId id="276" r:id="rId24"/>
    <p:sldId id="279" r:id="rId25"/>
    <p:sldId id="280" r:id="rId26"/>
    <p:sldId id="265" r:id="rId27"/>
    <p:sldId id="281" r:id="rId28"/>
    <p:sldId id="282" r:id="rId29"/>
    <p:sldId id="283" r:id="rId30"/>
    <p:sldId id="287" r:id="rId31"/>
    <p:sldId id="284" r:id="rId32"/>
    <p:sldId id="264" r:id="rId33"/>
    <p:sldId id="308" r:id="rId34"/>
    <p:sldId id="285" r:id="rId35"/>
    <p:sldId id="286" r:id="rId36"/>
    <p:sldId id="297" r:id="rId37"/>
    <p:sldId id="298" r:id="rId38"/>
    <p:sldId id="299" r:id="rId39"/>
    <p:sldId id="300" r:id="rId40"/>
    <p:sldId id="301" r:id="rId41"/>
    <p:sldId id="302" r:id="rId42"/>
    <p:sldId id="303" r:id="rId43"/>
    <p:sldId id="304" r:id="rId44"/>
    <p:sldId id="305" r:id="rId45"/>
    <p:sldId id="306" r:id="rId46"/>
    <p:sldId id="307"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9000"/>
    <a:srgbClr val="FF76B8"/>
    <a:srgbClr val="FFC000"/>
    <a:srgbClr val="FD31C8"/>
    <a:srgbClr val="FFFFFF"/>
    <a:srgbClr val="E1D8F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7143" autoAdjust="0"/>
  </p:normalViewPr>
  <p:slideViewPr>
    <p:cSldViewPr snapToGrid="0">
      <p:cViewPr varScale="1">
        <p:scale>
          <a:sx n="98" d="100"/>
          <a:sy n="98" d="100"/>
        </p:scale>
        <p:origin x="7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98E1A-2AA0-4190-89B7-76E32BB5697B}" type="datetimeFigureOut">
              <a:rPr lang="zh-TW" altLang="en-US" smtClean="0"/>
              <a:t>2024/12/19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9BA4B-9FEA-4A33-AEE9-D77E8BDDDC0F}"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透過工具將能量進行轉換，以解決我們的需求。</a:t>
            </a:r>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11</a:t>
            </a:fld>
            <a:endParaRPr lang="zh-TW" altLang="en-US"/>
          </a:p>
        </p:txBody>
      </p:sp>
    </p:spTree>
    <p:extLst>
      <p:ext uri="{BB962C8B-B14F-4D97-AF65-F5344CB8AC3E}">
        <p14:creationId xmlns:p14="http://schemas.microsoft.com/office/powerpoint/2010/main" val="147233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現實生活中，有許多系統是經過無數的動力轉換，才達成解決需求的輸出。正如同前面投影片中的影片。一旦中間的環節出現錯誤，往往將導致系統無法順利運行，或得到不符合需求的輸出。</a:t>
            </a:r>
          </a:p>
          <a:p>
            <a:r>
              <a:rPr lang="zh-TW" altLang="en-US" dirty="0"/>
              <a:t>舉例</a:t>
            </a:r>
            <a:r>
              <a:rPr lang="en-US" altLang="zh-TW" dirty="0"/>
              <a:t>: </a:t>
            </a:r>
            <a:r>
              <a:rPr lang="zh-TW" altLang="en-US" dirty="0"/>
              <a:t>一輛汽油車，在駕駛踩下油門的那一刻，內燃機將會把燃燒室的熱能轉換成活塞動力，再轉變為旋轉的動力，然後將動力傳遞給離合器或變速箱</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14</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18"/>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18"/>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18"/>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18"/>
          <p:cNvSpPr txBox="1">
            <a:spLocks noGrp="1"/>
          </p:cNvSpPr>
          <p:nvPr>
            <p:ph type="title"/>
          </p:nvPr>
        </p:nvSpPr>
        <p:spPr>
          <a:xfrm>
            <a:off x="1092200" y="1127467"/>
            <a:ext cx="10007600" cy="1272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42" name="Google Shape;42;p18"/>
          <p:cNvSpPr txBox="1">
            <a:spLocks noGrp="1"/>
          </p:cNvSpPr>
          <p:nvPr>
            <p:ph type="body" idx="1"/>
          </p:nvPr>
        </p:nvSpPr>
        <p:spPr>
          <a:xfrm>
            <a:off x="1092200" y="2654300"/>
            <a:ext cx="10007600" cy="3264000"/>
          </a:xfrm>
          <a:prstGeom prst="rect">
            <a:avLst/>
          </a:prstGeom>
          <a:noFill/>
          <a:ln>
            <a:noFill/>
          </a:ln>
        </p:spPr>
        <p:txBody>
          <a:bodyPr spcFirstLastPara="1" wrap="square" lIns="91425" tIns="91425" rIns="91425" bIns="91425" anchor="t" anchorCtr="0">
            <a:normAutofit/>
          </a:bodyPr>
          <a:lstStyle>
            <a:lvl1pPr marL="609600" lvl="0" indent="-414655" algn="l">
              <a:lnSpc>
                <a:spcPct val="115000"/>
              </a:lnSpc>
              <a:spcBef>
                <a:spcPts val="0"/>
              </a:spcBef>
              <a:spcAft>
                <a:spcPts val="0"/>
              </a:spcAft>
              <a:buSzPts val="1300"/>
              <a:buChar char="●"/>
              <a:defRPr/>
            </a:lvl1pPr>
            <a:lvl2pPr marL="1219200" lvl="1" indent="-398145" algn="l">
              <a:lnSpc>
                <a:spcPct val="115000"/>
              </a:lnSpc>
              <a:spcBef>
                <a:spcPts val="0"/>
              </a:spcBef>
              <a:spcAft>
                <a:spcPts val="0"/>
              </a:spcAft>
              <a:buSzPts val="1100"/>
              <a:buChar char="○"/>
              <a:defRPr/>
            </a:lvl2pPr>
            <a:lvl3pPr marL="1828800" lvl="2" indent="-398145" algn="l">
              <a:lnSpc>
                <a:spcPct val="115000"/>
              </a:lnSpc>
              <a:spcBef>
                <a:spcPts val="0"/>
              </a:spcBef>
              <a:spcAft>
                <a:spcPts val="0"/>
              </a:spcAft>
              <a:buSzPts val="1100"/>
              <a:buChar char="■"/>
              <a:defRPr/>
            </a:lvl3pPr>
            <a:lvl4pPr marL="2438400" lvl="3" indent="-398145" algn="l">
              <a:lnSpc>
                <a:spcPct val="115000"/>
              </a:lnSpc>
              <a:spcBef>
                <a:spcPts val="0"/>
              </a:spcBef>
              <a:spcAft>
                <a:spcPts val="0"/>
              </a:spcAft>
              <a:buSzPts val="1100"/>
              <a:buChar char="●"/>
              <a:defRPr/>
            </a:lvl4pPr>
            <a:lvl5pPr marL="3048000" lvl="4" indent="-398145" algn="l">
              <a:lnSpc>
                <a:spcPct val="115000"/>
              </a:lnSpc>
              <a:spcBef>
                <a:spcPts val="0"/>
              </a:spcBef>
              <a:spcAft>
                <a:spcPts val="0"/>
              </a:spcAft>
              <a:buSzPts val="1100"/>
              <a:buChar char="○"/>
              <a:defRPr/>
            </a:lvl5pPr>
            <a:lvl6pPr marL="3657600" lvl="5" indent="-398145" algn="l">
              <a:lnSpc>
                <a:spcPct val="115000"/>
              </a:lnSpc>
              <a:spcBef>
                <a:spcPts val="0"/>
              </a:spcBef>
              <a:spcAft>
                <a:spcPts val="0"/>
              </a:spcAft>
              <a:buSzPts val="1100"/>
              <a:buChar char="■"/>
              <a:defRPr/>
            </a:lvl6pPr>
            <a:lvl7pPr marL="4267200" lvl="6" indent="-398145" algn="l">
              <a:lnSpc>
                <a:spcPct val="115000"/>
              </a:lnSpc>
              <a:spcBef>
                <a:spcPts val="0"/>
              </a:spcBef>
              <a:spcAft>
                <a:spcPts val="0"/>
              </a:spcAft>
              <a:buSzPts val="1100"/>
              <a:buChar char="●"/>
              <a:defRPr/>
            </a:lvl7pPr>
            <a:lvl8pPr marL="4876800" lvl="7" indent="-398145" algn="l">
              <a:lnSpc>
                <a:spcPct val="115000"/>
              </a:lnSpc>
              <a:spcBef>
                <a:spcPts val="0"/>
              </a:spcBef>
              <a:spcAft>
                <a:spcPts val="0"/>
              </a:spcAft>
              <a:buSzPts val="1100"/>
              <a:buChar char="○"/>
              <a:defRPr/>
            </a:lvl8pPr>
            <a:lvl9pPr marL="5486400" lvl="8" indent="-398145" algn="l">
              <a:lnSpc>
                <a:spcPct val="115000"/>
              </a:lnSpc>
              <a:spcBef>
                <a:spcPts val="0"/>
              </a:spcBef>
              <a:spcAft>
                <a:spcPts val="0"/>
              </a:spcAft>
              <a:buSzPts val="1100"/>
              <a:buChar char="■"/>
              <a:defRPr/>
            </a:lvl9pPr>
          </a:lstStyle>
          <a:p>
            <a:endParaRPr/>
          </a:p>
        </p:txBody>
      </p:sp>
      <p:sp>
        <p:nvSpPr>
          <p:cNvPr id="43" name="Google Shape;43;p18"/>
          <p:cNvSpPr txBox="1">
            <a:spLocks noGrp="1"/>
          </p:cNvSpPr>
          <p:nvPr>
            <p:ph type="sldNum" idx="12"/>
          </p:nvPr>
        </p:nvSpPr>
        <p:spPr>
          <a:xfrm>
            <a:off x="11187645" y="6058224"/>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lum/>
          </a:blip>
          <a:srcRect/>
          <a:tile tx="0" ty="0" sx="100000" sy="100000" flip="x" algn="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88362-0AA4-41D4-82BF-7F38A313FF50}"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youtu.be/xkv0Ojgkq7I?t=73" TargetMode="External"/><Relationship Id="rId3" Type="http://schemas.microsoft.com/office/2007/relationships/media" Target="https://www.youtube.com/embed/xkv0Ojgkq7I?start=73&amp;feature=oembed" TargetMode="External"/><Relationship Id="rId7" Type="http://schemas.openxmlformats.org/officeDocument/2006/relationships/image" Target="../media/image8.jpeg"/><Relationship Id="rId2" Type="http://schemas.microsoft.com/office/2007/relationships/media" Target="https://www.youtube.com/embed/NS9uKRcxmy0?feature=oembed" TargetMode="External"/><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hyperlink" Target="https://youtu.be/NS9uKRcxmy0?si=rnexoovejAjoFB8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aG64lwGtTDE&amp;ab_channel=POWER-MOTOR%E9%87%8D%E8%BC%AA%E8%BB%8A%E6%A5%AD"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random_disk.py"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R-WnUpl49zg&amp;ab_channel=zzxptsa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XLMDSjCzEx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4.wdp"/><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media" Target="https://www.youtube.com/embed/qsQfXPOed6g?feature=oembed" TargetMode="External"/><Relationship Id="rId7" Type="http://schemas.openxmlformats.org/officeDocument/2006/relationships/hyperlink" Target="https://www.youtube.com/watch?v=eFRsENbmU_o&amp;t=61s" TargetMode="External"/><Relationship Id="rId2" Type="http://schemas.microsoft.com/office/2007/relationships/media" Target="https://www.youtube.com/embed/eFRsENbmU_o" TargetMode="External"/><Relationship Id="rId1" Type="http://schemas.openxmlformats.org/officeDocument/2006/relationships/video" Target="NULL" TargetMode="External"/><Relationship Id="rId6" Type="http://schemas.openxmlformats.org/officeDocument/2006/relationships/hyperlink" Target="https://youtu.be/qsQfXPOed6g?si=3BKU5RebdmeJgs0m" TargetMode="External"/><Relationship Id="rId5" Type="http://schemas.openxmlformats.org/officeDocument/2006/relationships/image" Target="../media/image39.jpeg"/><Relationship Id="rId10" Type="http://schemas.openxmlformats.org/officeDocument/2006/relationships/hyperlink" Target="https://www.youtube.com/shorts/NCFsWftVmJs" TargetMode="External"/><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5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AyAd70nfVC4&amp;ab_channel=FilmeyBo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ByTC5AVglsQ&amp;ab_channel=OmarRaafat"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uyU-D1tiR_U&amp;ab_channel=Allprocessof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6" name="群組 5"/>
          <p:cNvGrpSpPr/>
          <p:nvPr/>
        </p:nvGrpSpPr>
        <p:grpSpPr>
          <a:xfrm>
            <a:off x="837170" y="620926"/>
            <a:ext cx="10517660" cy="5616147"/>
            <a:chOff x="837170" y="620926"/>
            <a:chExt cx="10517660" cy="5616147"/>
          </a:xfrm>
        </p:grpSpPr>
        <p:sp>
          <p:nvSpPr>
            <p:cNvPr id="5" name="矩形 4"/>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機械簡介</a:t>
            </a:r>
          </a:p>
        </p:txBody>
      </p:sp>
      <p:sp>
        <p:nvSpPr>
          <p:cNvPr id="3" name="副標題 2"/>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6" name="群組 5"/>
          <p:cNvGrpSpPr/>
          <p:nvPr/>
        </p:nvGrpSpPr>
        <p:grpSpPr>
          <a:xfrm>
            <a:off x="837170" y="620926"/>
            <a:ext cx="10517660" cy="5616147"/>
            <a:chOff x="837170" y="620926"/>
            <a:chExt cx="10517660" cy="5616147"/>
          </a:xfrm>
        </p:grpSpPr>
        <p:sp>
          <p:nvSpPr>
            <p:cNvPr id="5" name="矩形 4"/>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生活機械觀察實作</a:t>
            </a:r>
          </a:p>
        </p:txBody>
      </p:sp>
      <p:sp>
        <p:nvSpPr>
          <p:cNvPr id="3" name="副標題 2"/>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p:txBody>
      </p:sp>
    </p:spTree>
    <p:extLst>
      <p:ext uri="{BB962C8B-B14F-4D97-AF65-F5344CB8AC3E}">
        <p14:creationId xmlns:p14="http://schemas.microsoft.com/office/powerpoint/2010/main" val="1351551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動能、位能、熱能</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線上媒體 3" title="Blue Marble 3 : the cannon">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6"/>
          <a:stretch>
            <a:fillRect/>
          </a:stretch>
        </p:blipFill>
        <p:spPr>
          <a:xfrm>
            <a:off x="173915" y="2461098"/>
            <a:ext cx="5672795" cy="3205346"/>
          </a:xfrm>
          <a:prstGeom prst="rect">
            <a:avLst/>
          </a:prstGeom>
        </p:spPr>
      </p:pic>
      <p:pic>
        <p:nvPicPr>
          <p:cNvPr id="5" name="線上媒體 4" title="核能知多少《國家地理》雜誌">
            <a:hlinkClick r:id="" action="ppaction://media"/>
          </p:cNvPr>
          <p:cNvPicPr>
            <a:picLocks noRot="1" noChangeAspect="1"/>
          </p:cNvPicPr>
          <p:nvPr>
            <a:videoFile r:link="rId1"/>
            <p:extLst>
              <p:ext uri="{DAA4B4D4-6D71-4841-9C94-3DE7FCFB9230}">
                <p14:media xmlns:p14="http://schemas.microsoft.com/office/powerpoint/2010/main" r:link="rId3"/>
              </p:ext>
            </p:extLst>
          </p:nvPr>
        </p:nvPicPr>
        <p:blipFill>
          <a:blip r:embed="rId7"/>
          <a:stretch>
            <a:fillRect/>
          </a:stretch>
        </p:blipFill>
        <p:spPr>
          <a:xfrm>
            <a:off x="6174647" y="2461098"/>
            <a:ext cx="5673179" cy="3205346"/>
          </a:xfrm>
          <a:prstGeom prst="rect">
            <a:avLst/>
          </a:prstGeom>
        </p:spPr>
      </p:pic>
      <p:sp>
        <p:nvSpPr>
          <p:cNvPr id="13" name="文字方塊 12"/>
          <p:cNvSpPr txBox="1"/>
          <p:nvPr/>
        </p:nvSpPr>
        <p:spPr>
          <a:xfrm>
            <a:off x="6174647" y="5774021"/>
            <a:ext cx="6096000" cy="246221"/>
          </a:xfrm>
          <a:prstGeom prst="rect">
            <a:avLst/>
          </a:prstGeom>
          <a:noFill/>
        </p:spPr>
        <p:txBody>
          <a:bodyPr wrap="square">
            <a:spAutoFit/>
          </a:bodyPr>
          <a:lstStyle/>
          <a:p>
            <a:r>
              <a:rPr lang="en-US" altLang="zh-TW" sz="1000" dirty="0">
                <a:hlinkClick r:id="rId8"/>
              </a:rPr>
              <a:t>https://youtu.be/xkv0Ojgkq7I?t=73</a:t>
            </a:r>
            <a:endParaRPr lang="zh-TW" altLang="en-US" sz="1000" dirty="0"/>
          </a:p>
        </p:txBody>
      </p:sp>
      <p:sp>
        <p:nvSpPr>
          <p:cNvPr id="15" name="文字方塊 14"/>
          <p:cNvSpPr txBox="1"/>
          <p:nvPr/>
        </p:nvSpPr>
        <p:spPr>
          <a:xfrm>
            <a:off x="173915" y="5742645"/>
            <a:ext cx="6136340" cy="246221"/>
          </a:xfrm>
          <a:prstGeom prst="rect">
            <a:avLst/>
          </a:prstGeom>
          <a:noFill/>
        </p:spPr>
        <p:txBody>
          <a:bodyPr wrap="square">
            <a:spAutoFit/>
          </a:bodyPr>
          <a:lstStyle/>
          <a:p>
            <a:r>
              <a:rPr lang="en-US" altLang="zh-TW" sz="1000" dirty="0">
                <a:hlinkClick r:id="rId9"/>
              </a:rPr>
              <a:t>https://youtu.be/NS9uKRcxmy0?si=rnexoovejAjoFB8P</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能量傳遞</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30200" y="1690688"/>
            <a:ext cx="11279094" cy="4351338"/>
          </a:xfrm>
        </p:spPr>
        <p:txBody>
          <a:bodyPr/>
          <a:lstStyle/>
          <a:p>
            <a:r>
              <a:rPr lang="zh-TW" altLang="en-US" dirty="0">
                <a:latin typeface="微軟正黑體" panose="020B0604030504040204" pitchFamily="34" charset="-120"/>
                <a:ea typeface="微軟正黑體" panose="020B0604030504040204" pitchFamily="34" charset="-120"/>
              </a:rPr>
              <a:t>腿部的力量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踏板推動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鏈條傳動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帶動車子前進</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Google Shape;184;g26d8caae6a3_0_34"/>
          <p:cNvPicPr preferRelativeResize="0"/>
          <p:nvPr/>
        </p:nvPicPr>
        <p:blipFill>
          <a:blip r:embed="rId2"/>
          <a:stretch>
            <a:fillRect/>
          </a:stretch>
        </p:blipFill>
        <p:spPr>
          <a:xfrm>
            <a:off x="3158551" y="2234277"/>
            <a:ext cx="6287273" cy="43513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其他能量傳遞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學習單</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腳踏車的煞車</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Google Shape;199;g26d8caae6a3_0_0"/>
          <p:cNvSpPr txBox="1"/>
          <p:nvPr/>
        </p:nvSpPr>
        <p:spPr>
          <a:xfrm>
            <a:off x="838199" y="2276052"/>
            <a:ext cx="9965268" cy="17135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手部的力量</a:t>
            </a:r>
            <a:r>
              <a:rPr lang="en-US" alt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壓下握把 </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煞車線傳動 </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合上煞車器</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煞車皮夾住輪框減速</a:t>
            </a:r>
            <a:endParaRPr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a:p>
            <a:pPr marL="0" lvl="0" indent="0" algn="l" rtl="0">
              <a:lnSpc>
                <a:spcPct val="115000"/>
              </a:lnSpc>
              <a:spcBef>
                <a:spcPts val="1200"/>
              </a:spcBef>
              <a:spcAft>
                <a:spcPts val="1200"/>
              </a:spcAft>
              <a:buNone/>
            </a:pPr>
            <a:endParaRPr sz="1300" dirty="0">
              <a:solidFill>
                <a:schemeClr val="dk2"/>
              </a:solidFill>
              <a:latin typeface="標楷體" panose="03000509000000000000" charset="-120"/>
              <a:ea typeface="標楷體" panose="03000509000000000000" charset="-120"/>
              <a:cs typeface="標楷體" panose="03000509000000000000" charset="-120"/>
              <a:sym typeface="標楷體" panose="03000509000000000000" charset="-120"/>
            </a:endParaRPr>
          </a:p>
        </p:txBody>
      </p:sp>
      <p:pic>
        <p:nvPicPr>
          <p:cNvPr id="5" name="Google Shape;196;g26d8caae6a3_0_0"/>
          <p:cNvPicPr preferRelativeResize="0"/>
          <p:nvPr/>
        </p:nvPicPr>
        <p:blipFill rotWithShape="1">
          <a:blip r:embed="rId2"/>
          <a:srcRect l="5612" r="12211"/>
          <a:stretch>
            <a:fillRect/>
          </a:stretch>
        </p:blipFill>
        <p:spPr>
          <a:xfrm>
            <a:off x="4224159" y="3974149"/>
            <a:ext cx="2566179" cy="2075450"/>
          </a:xfrm>
          <a:prstGeom prst="rect">
            <a:avLst/>
          </a:prstGeom>
          <a:ln>
            <a:noFill/>
          </a:ln>
          <a:effectLst>
            <a:outerShdw blurRad="292100" dist="139700" dir="2700000" algn="tl" rotWithShape="0">
              <a:srgbClr val="333333">
                <a:alpha val="65000"/>
              </a:srgbClr>
            </a:outerShdw>
          </a:effectLst>
        </p:spPr>
      </p:pic>
      <p:pic>
        <p:nvPicPr>
          <p:cNvPr id="6" name="Google Shape;197;g26d8caae6a3_0_0"/>
          <p:cNvPicPr preferRelativeResize="0"/>
          <p:nvPr/>
        </p:nvPicPr>
        <p:blipFill rotWithShape="1">
          <a:blip r:embed="rId3"/>
          <a:srcRect l="47918" r="3439"/>
          <a:stretch>
            <a:fillRect/>
          </a:stretch>
        </p:blipFill>
        <p:spPr>
          <a:xfrm>
            <a:off x="1947708" y="3720024"/>
            <a:ext cx="1883651" cy="2583700"/>
          </a:xfrm>
          <a:prstGeom prst="rect">
            <a:avLst/>
          </a:prstGeom>
          <a:ln>
            <a:noFill/>
          </a:ln>
          <a:effectLst>
            <a:outerShdw blurRad="292100" dist="139700" dir="2700000" algn="tl" rotWithShape="0">
              <a:srgbClr val="333333">
                <a:alpha val="65000"/>
              </a:srgbClr>
            </a:outerShdw>
          </a:effectLst>
        </p:spPr>
      </p:pic>
      <p:pic>
        <p:nvPicPr>
          <p:cNvPr id="7" name="Google Shape;198;g26d8caae6a3_0_0"/>
          <p:cNvPicPr preferRelativeResize="0"/>
          <p:nvPr/>
        </p:nvPicPr>
        <p:blipFill rotWithShape="1">
          <a:blip r:embed="rId4"/>
          <a:srcRect l="21349" t="9804" r="8608"/>
          <a:stretch>
            <a:fillRect/>
          </a:stretch>
        </p:blipFill>
        <p:spPr>
          <a:xfrm>
            <a:off x="7183133" y="3974149"/>
            <a:ext cx="2331100" cy="2075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複雜系統中的能量傳遞</a:t>
            </a:r>
          </a:p>
        </p:txBody>
      </p:sp>
      <p:grpSp>
        <p:nvGrpSpPr>
          <p:cNvPr id="15" name="群組 14"/>
          <p:cNvGrpSpPr/>
          <p:nvPr/>
        </p:nvGrpSpPr>
        <p:grpSpPr>
          <a:xfrm>
            <a:off x="2372900" y="6071300"/>
            <a:ext cx="7700200" cy="481200"/>
            <a:chOff x="721900" y="3948150"/>
            <a:chExt cx="7700200" cy="481200"/>
          </a:xfrm>
        </p:grpSpPr>
        <p:sp>
          <p:nvSpPr>
            <p:cNvPr id="4" name="Google Shape;206;g26d8caae6a3_0_14"/>
            <p:cNvSpPr/>
            <p:nvPr/>
          </p:nvSpPr>
          <p:spPr>
            <a:xfrm>
              <a:off x="721900" y="3948150"/>
              <a:ext cx="932400" cy="481200"/>
            </a:xfrm>
            <a:prstGeom prst="roundRect">
              <a:avLst>
                <a:gd name="adj" fmla="val 16667"/>
              </a:avLst>
            </a:prstGeom>
            <a:solidFill>
              <a:schemeClr val="lt2"/>
            </a:solidFill>
            <a:ln w="28575" cap="flat" cmpd="sng">
              <a:solidFill>
                <a:srgbClr val="FD31C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發動機</a:t>
              </a:r>
              <a:endParaRPr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5" name="Google Shape;207;g26d8caae6a3_0_14"/>
            <p:cNvSpPr/>
            <p:nvPr/>
          </p:nvSpPr>
          <p:spPr>
            <a:xfrm>
              <a:off x="20754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離合器</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6" name="Google Shape;208;g26d8caae6a3_0_14"/>
            <p:cNvCxnSpPr>
              <a:stCxn id="4" idx="3"/>
              <a:endCxn id="5" idx="1"/>
            </p:cNvCxnSpPr>
            <p:nvPr/>
          </p:nvCxnSpPr>
          <p:spPr>
            <a:xfrm>
              <a:off x="16543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7" name="Google Shape;209;g26d8caae6a3_0_14"/>
            <p:cNvSpPr/>
            <p:nvPr/>
          </p:nvSpPr>
          <p:spPr>
            <a:xfrm>
              <a:off x="34290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變速箱</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8" name="Google Shape;210;g26d8caae6a3_0_14"/>
            <p:cNvCxnSpPr>
              <a:endCxn id="7" idx="1"/>
            </p:cNvCxnSpPr>
            <p:nvPr/>
          </p:nvCxnSpPr>
          <p:spPr>
            <a:xfrm>
              <a:off x="30078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9" name="Google Shape;211;g26d8caae6a3_0_14"/>
            <p:cNvSpPr/>
            <p:nvPr/>
          </p:nvSpPr>
          <p:spPr>
            <a:xfrm>
              <a:off x="47826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傳動軸</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0" name="Google Shape;212;g26d8caae6a3_0_14"/>
            <p:cNvCxnSpPr>
              <a:endCxn id="9" idx="1"/>
            </p:cNvCxnSpPr>
            <p:nvPr/>
          </p:nvCxnSpPr>
          <p:spPr>
            <a:xfrm>
              <a:off x="43614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1" name="Google Shape;213;g26d8caae6a3_0_14"/>
            <p:cNvSpPr/>
            <p:nvPr/>
          </p:nvSpPr>
          <p:spPr>
            <a:xfrm>
              <a:off x="61361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差速器</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2" name="Google Shape;214;g26d8caae6a3_0_14"/>
            <p:cNvCxnSpPr>
              <a:endCxn id="11" idx="1"/>
            </p:cNvCxnSpPr>
            <p:nvPr/>
          </p:nvCxnSpPr>
          <p:spPr>
            <a:xfrm>
              <a:off x="57149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3" name="Google Shape;215;g26d8caae6a3_0_14"/>
            <p:cNvSpPr/>
            <p:nvPr/>
          </p:nvSpPr>
          <p:spPr>
            <a:xfrm>
              <a:off x="74897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驅動輪</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4" name="Google Shape;216;g26d8caae6a3_0_14"/>
            <p:cNvCxnSpPr>
              <a:endCxn id="13" idx="1"/>
            </p:cNvCxnSpPr>
            <p:nvPr/>
          </p:nvCxnSpPr>
          <p:spPr>
            <a:xfrm>
              <a:off x="70685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grpSp>
      <p:pic>
        <p:nvPicPr>
          <p:cNvPr id="2050" name="Picture 2" descr="小小內燃機的大小事| 股感知識庫Stockfeel | LINE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17" y="1931288"/>
            <a:ext cx="4536766" cy="3177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流程圖: 換頁接點 18"/>
          <p:cNvSpPr/>
          <p:nvPr/>
        </p:nvSpPr>
        <p:spPr>
          <a:xfrm>
            <a:off x="2667397" y="5192281"/>
            <a:ext cx="343406" cy="770965"/>
          </a:xfrm>
          <a:prstGeom prst="flowChartOffpage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Google Shape;218;g26d8caae6a3_0_14"/>
          <p:cNvPicPr preferRelativeResize="0"/>
          <p:nvPr/>
        </p:nvPicPr>
        <p:blipFill>
          <a:blip r:embed="rId4"/>
          <a:stretch>
            <a:fillRect/>
          </a:stretch>
        </p:blipFill>
        <p:spPr>
          <a:xfrm>
            <a:off x="5922564" y="1846971"/>
            <a:ext cx="5392218" cy="3261462"/>
          </a:xfrm>
          <a:prstGeom prst="rect">
            <a:avLst/>
          </a:prstGeom>
          <a:ln>
            <a:noFill/>
          </a:ln>
          <a:effectLst>
            <a:outerShdw blurRad="292100" dist="139700" dir="2700000" algn="tl" rotWithShape="0">
              <a:srgbClr val="333333">
                <a:alpha val="65000"/>
              </a:srgbClr>
            </a:outerShdw>
          </a:effectLst>
        </p:spPr>
      </p:pic>
      <p:sp>
        <p:nvSpPr>
          <p:cNvPr id="3" name="文字方塊 2"/>
          <p:cNvSpPr txBox="1"/>
          <p:nvPr/>
        </p:nvSpPr>
        <p:spPr>
          <a:xfrm>
            <a:off x="58296" y="6603183"/>
            <a:ext cx="9622307" cy="276999"/>
          </a:xfrm>
          <a:prstGeom prst="rect">
            <a:avLst/>
          </a:prstGeom>
          <a:noFill/>
        </p:spPr>
        <p:txBody>
          <a:bodyPr wrap="square" rtlCol="0">
            <a:spAutoFit/>
          </a:bodyPr>
          <a:lstStyle/>
          <a:p>
            <a:r>
              <a:rPr lang="en-US" altLang="zh-TW" sz="1200" dirty="0">
                <a:hlinkClick r:id="rId5"/>
              </a:rPr>
              <a:t>https://www.youtube.com/watch?v=aG64lwGtTDE&amp;ab_channel=POWER-MOTOR%E9%87%8D%E8%BC%AA%E8%BB%8A%E6%A5%AD</a:t>
            </a:r>
            <a:endParaRPr lang="zh-TW" altLang="en-US" sz="1200" dirty="0"/>
          </a:p>
        </p:txBody>
      </p:sp>
      <p:sp>
        <p:nvSpPr>
          <p:cNvPr id="16" name="矩形: 圓角 15"/>
          <p:cNvSpPr/>
          <p:nvPr/>
        </p:nvSpPr>
        <p:spPr>
          <a:xfrm>
            <a:off x="1389529" y="2043953"/>
            <a:ext cx="2841812" cy="481189"/>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Yu Gothic UI Semibold" panose="020B0700000000000000" pitchFamily="34" charset="-128"/>
                <a:ea typeface="Yu Gothic UI Semibold" panose="020B0700000000000000" pitchFamily="34" charset="-128"/>
              </a:rPr>
              <a:t>引擎工作原理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鱷魚牙醫</a:t>
            </a:r>
          </a:p>
        </p:txBody>
      </p:sp>
      <p:sp>
        <p:nvSpPr>
          <p:cNvPr id="7" name="文字版面配置區 6"/>
          <p:cNvSpPr>
            <a:spLocks noGrp="1"/>
          </p:cNvSpPr>
          <p:nvPr>
            <p:ph type="body" idx="1"/>
          </p:nvPr>
        </p:nvSpPr>
        <p:spPr/>
        <p:txBody>
          <a:bodyPr/>
          <a:lstStyle/>
          <a:p>
            <a:endParaRPr lang="zh-TW"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鱷魚牙醫玩具活動</a:t>
            </a:r>
          </a:p>
        </p:txBody>
      </p:sp>
      <p:sp>
        <p:nvSpPr>
          <p:cNvPr id="3" name="內容版面配置區 2"/>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目的</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觀察鱷魚牙醫的機構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了解鱷魚牙醫開關嘴巴的運作原理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讓它從此以後咬不到你</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Picture 8" descr="巨型鱷魚牙醫">
            <a:extLst>
              <a:ext uri="{FF2B5EF4-FFF2-40B4-BE49-F238E27FC236}">
                <a16:creationId xmlns:a16="http://schemas.microsoft.com/office/drawing/2014/main" id="{187ED73D-A816-4214-98F4-78914C8C807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4625" r="96875">
                        <a14:foregroundMark x1="8375" y1="69375" x2="8375" y2="69375"/>
                        <a14:foregroundMark x1="4625" y1="67750" x2="4625" y2="67750"/>
                        <a14:foregroundMark x1="92625" y1="59875" x2="92625" y2="59875"/>
                        <a14:foregroundMark x1="96875" y1="61125" x2="96875" y2="61125"/>
                      </a14:backgroundRemoval>
                    </a14:imgEffect>
                  </a14:imgLayer>
                </a14:imgProps>
              </a:ext>
              <a:ext uri="{28A0092B-C50C-407E-A947-70E740481C1C}">
                <a14:useLocalDpi xmlns:a14="http://schemas.microsoft.com/office/drawing/2010/main" val="0"/>
              </a:ext>
            </a:extLst>
          </a:blip>
          <a:srcRect l="2287" t="17888" r="-423" b="12378"/>
          <a:stretch/>
        </p:blipFill>
        <p:spPr bwMode="auto">
          <a:xfrm>
            <a:off x="6702358" y="1825625"/>
            <a:ext cx="5229462" cy="371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6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抽獎轉盤</a:t>
            </a:r>
          </a:p>
        </p:txBody>
      </p:sp>
      <p:sp>
        <p:nvSpPr>
          <p:cNvPr id="7" name="矩形: 圓角 6">
            <a:extLst>
              <a:ext uri="{FF2B5EF4-FFF2-40B4-BE49-F238E27FC236}">
                <a16:creationId xmlns:a16="http://schemas.microsoft.com/office/drawing/2014/main" id="{C8C31CD6-552F-4978-B39E-5D78222CA35E}"/>
              </a:ext>
            </a:extLst>
          </p:cNvPr>
          <p:cNvSpPr/>
          <p:nvPr/>
        </p:nvSpPr>
        <p:spPr>
          <a:xfrm>
            <a:off x="4253418" y="365125"/>
            <a:ext cx="4666845" cy="167802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想想看，如果可以把抽獎轉盤塞進鱷魚牙醫的嘴巴底下呢</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6" name="Picture 2" descr="咬人鱷魚大嘴巴鱷魚鱷魚咬手指鰐魚咬人大號鱷魚拔牙齒桌遊整人遊戲玩具兒童玩具解壓刺激禮物生日派對【牛舖】 | Yahoo奇摩拍賣">
            <a:extLst>
              <a:ext uri="{FF2B5EF4-FFF2-40B4-BE49-F238E27FC236}">
                <a16:creationId xmlns:a16="http://schemas.microsoft.com/office/drawing/2014/main" id="{00EAAF93-21C9-487A-B59F-19C81E282A4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77" t="969" r="50000" b="57901"/>
          <a:stretch/>
        </p:blipFill>
        <p:spPr bwMode="auto">
          <a:xfrm>
            <a:off x="6897016" y="2710753"/>
            <a:ext cx="1765587" cy="1577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抽獎轉盤/幸運轉盤掌上轉盤抽獎自制小手工diy抽獎幸運游戲活動玩具兒童教學小轉盤【CM11904】 | 成名在望直營店| 樂天市場Rakuten">
            <a:hlinkClick r:id="rId3" action="ppaction://hlinkfile"/>
            <a:extLst>
              <a:ext uri="{FF2B5EF4-FFF2-40B4-BE49-F238E27FC236}">
                <a16:creationId xmlns:a16="http://schemas.microsoft.com/office/drawing/2014/main" id="{EBEF303C-45B7-4048-AB88-87CE4271978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375" b="90000" l="10000" r="90000">
                        <a14:foregroundMark x1="46500" y1="9500" x2="52750" y2="9250"/>
                        <a14:foregroundMark x1="45375" y1="6625" x2="50250" y2="6375"/>
                      </a14:backgroundRemoval>
                    </a14:imgEffect>
                  </a14:imgLayer>
                </a14:imgProps>
              </a:ext>
              <a:ext uri="{28A0092B-C50C-407E-A947-70E740481C1C}">
                <a14:useLocalDpi xmlns:a14="http://schemas.microsoft.com/office/drawing/2010/main" val="0"/>
              </a:ext>
            </a:extLst>
          </a:blip>
          <a:srcRect l="13745" t="4902" r="16781" b="27081"/>
          <a:stretch/>
        </p:blipFill>
        <p:spPr bwMode="auto">
          <a:xfrm>
            <a:off x="3070541" y="4482005"/>
            <a:ext cx="1790730" cy="175316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A540770F-DAD9-4056-9D1C-E90083F16E9D}"/>
              </a:ext>
            </a:extLst>
          </p:cNvPr>
          <p:cNvGrpSpPr/>
          <p:nvPr/>
        </p:nvGrpSpPr>
        <p:grpSpPr>
          <a:xfrm>
            <a:off x="2721156" y="2710753"/>
            <a:ext cx="2143074" cy="1577886"/>
            <a:chOff x="705125" y="2433858"/>
            <a:chExt cx="2143074" cy="1577886"/>
          </a:xfrm>
        </p:grpSpPr>
        <p:pic>
          <p:nvPicPr>
            <p:cNvPr id="11" name="Picture 2" descr="咬人鱷魚大嘴巴鱷魚鱷魚咬手指鰐魚咬人大號鱷魚拔牙齒桌遊整人遊戲玩具兒童玩具解壓刺激禮物生日派對【牛舖】 | Yahoo奇摩拍賣">
              <a:extLst>
                <a:ext uri="{FF2B5EF4-FFF2-40B4-BE49-F238E27FC236}">
                  <a16:creationId xmlns:a16="http://schemas.microsoft.com/office/drawing/2014/main" id="{6072CC69-DE60-42F6-A6F1-FD66B98F6DA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755" t="3102" r="2222" b="55768"/>
            <a:stretch/>
          </p:blipFill>
          <p:spPr bwMode="auto">
            <a:xfrm>
              <a:off x="1082612" y="2433858"/>
              <a:ext cx="1765587" cy="1577886"/>
            </a:xfrm>
            <a:prstGeom prst="rect">
              <a:avLst/>
            </a:prstGeom>
            <a:noFill/>
            <a:extLst>
              <a:ext uri="{909E8E84-426E-40DD-AFC4-6F175D3DCCD1}">
                <a14:hiddenFill xmlns:a14="http://schemas.microsoft.com/office/drawing/2010/main">
                  <a:solidFill>
                    <a:srgbClr val="FFFFFF"/>
                  </a:solidFill>
                </a14:hiddenFill>
              </a:ext>
            </a:extLst>
          </p:spPr>
        </p:pic>
        <p:sp>
          <p:nvSpPr>
            <p:cNvPr id="8" name="箭號: 圓形 7">
              <a:extLst>
                <a:ext uri="{FF2B5EF4-FFF2-40B4-BE49-F238E27FC236}">
                  <a16:creationId xmlns:a16="http://schemas.microsoft.com/office/drawing/2014/main" id="{F6E4C708-EEE4-4F29-9D8C-9BFC7CD740E5}"/>
                </a:ext>
              </a:extLst>
            </p:cNvPr>
            <p:cNvSpPr/>
            <p:nvPr/>
          </p:nvSpPr>
          <p:spPr>
            <a:xfrm rot="15853537">
              <a:off x="705125" y="2751465"/>
              <a:ext cx="1188000" cy="1188000"/>
            </a:xfrm>
            <a:prstGeom prst="circularArrow">
              <a:avLst>
                <a:gd name="adj1" fmla="val 9432"/>
                <a:gd name="adj2" fmla="val 1086074"/>
                <a:gd name="adj3" fmla="val 20292305"/>
                <a:gd name="adj4" fmla="val 13361324"/>
                <a:gd name="adj5" fmla="val 12500"/>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15" name="箭號: 圓形 14">
            <a:extLst>
              <a:ext uri="{FF2B5EF4-FFF2-40B4-BE49-F238E27FC236}">
                <a16:creationId xmlns:a16="http://schemas.microsoft.com/office/drawing/2014/main" id="{4871A602-E145-4650-B297-3648C02A6BC0}"/>
              </a:ext>
            </a:extLst>
          </p:cNvPr>
          <p:cNvSpPr/>
          <p:nvPr/>
        </p:nvSpPr>
        <p:spPr>
          <a:xfrm rot="15853537">
            <a:off x="3515907" y="4908585"/>
            <a:ext cx="900000" cy="900000"/>
          </a:xfrm>
          <a:prstGeom prst="circularArrow">
            <a:avLst>
              <a:gd name="adj1" fmla="val 9432"/>
              <a:gd name="adj2" fmla="val 1086074"/>
              <a:gd name="adj3" fmla="val 20292305"/>
              <a:gd name="adj4" fmla="val 9555952"/>
              <a:gd name="adj5" fmla="val 12500"/>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圓角 12">
            <a:extLst>
              <a:ext uri="{FF2B5EF4-FFF2-40B4-BE49-F238E27FC236}">
                <a16:creationId xmlns:a16="http://schemas.microsoft.com/office/drawing/2014/main" id="{41E48007-78DD-491B-9546-ECA7964373DE}"/>
              </a:ext>
            </a:extLst>
          </p:cNvPr>
          <p:cNvSpPr/>
          <p:nvPr/>
        </p:nvSpPr>
        <p:spPr>
          <a:xfrm>
            <a:off x="1779189" y="3173819"/>
            <a:ext cx="885217" cy="651753"/>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打開</a:t>
            </a:r>
          </a:p>
        </p:txBody>
      </p:sp>
      <p:sp>
        <p:nvSpPr>
          <p:cNvPr id="17" name="矩形: 圓角 16">
            <a:extLst>
              <a:ext uri="{FF2B5EF4-FFF2-40B4-BE49-F238E27FC236}">
                <a16:creationId xmlns:a16="http://schemas.microsoft.com/office/drawing/2014/main" id="{0764B429-1498-4FF3-A4EE-CB25EAA55D15}"/>
              </a:ext>
            </a:extLst>
          </p:cNvPr>
          <p:cNvSpPr/>
          <p:nvPr/>
        </p:nvSpPr>
        <p:spPr>
          <a:xfrm>
            <a:off x="1779189" y="5032708"/>
            <a:ext cx="885217" cy="651753"/>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旋轉</a:t>
            </a:r>
          </a:p>
        </p:txBody>
      </p:sp>
      <p:pic>
        <p:nvPicPr>
          <p:cNvPr id="18" name="Picture 2" descr="抽獎轉盤/幸運轉盤掌上轉盤抽獎自制小手工diy抽獎幸運游戲活動玩具兒童教學小轉盤【CM11904】 | 成名在望直營店| 樂天市場Rakuten">
            <a:hlinkClick r:id="rId3" action="ppaction://hlinkfile"/>
            <a:extLst>
              <a:ext uri="{FF2B5EF4-FFF2-40B4-BE49-F238E27FC236}">
                <a16:creationId xmlns:a16="http://schemas.microsoft.com/office/drawing/2014/main" id="{69414197-9664-4746-A518-80305B32FBF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375" b="90000" l="10000" r="90000">
                        <a14:foregroundMark x1="46500" y1="9500" x2="52750" y2="9250"/>
                        <a14:foregroundMark x1="45375" y1="6625" x2="50250" y2="6375"/>
                      </a14:backgroundRemoval>
                    </a14:imgEffect>
                  </a14:imgLayer>
                </a14:imgProps>
              </a:ext>
              <a:ext uri="{28A0092B-C50C-407E-A947-70E740481C1C}">
                <a14:useLocalDpi xmlns:a14="http://schemas.microsoft.com/office/drawing/2010/main" val="0"/>
              </a:ext>
            </a:extLst>
          </a:blip>
          <a:srcRect l="13745" t="4902" r="16781" b="27081"/>
          <a:stretch/>
        </p:blipFill>
        <p:spPr bwMode="auto">
          <a:xfrm rot="7438190">
            <a:off x="6884443" y="4482002"/>
            <a:ext cx="1790730" cy="1753162"/>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E63D45BA-06F7-4230-8730-EB82D4C936A6}"/>
              </a:ext>
            </a:extLst>
          </p:cNvPr>
          <p:cNvSpPr/>
          <p:nvPr/>
        </p:nvSpPr>
        <p:spPr>
          <a:xfrm>
            <a:off x="8247244" y="5505923"/>
            <a:ext cx="3217760" cy="978988"/>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按到指針所指的牙齒，鱷魚便閉上嘴巴</a:t>
            </a:r>
          </a:p>
        </p:txBody>
      </p:sp>
      <p:sp>
        <p:nvSpPr>
          <p:cNvPr id="14" name="箭號: 向右 13">
            <a:extLst>
              <a:ext uri="{FF2B5EF4-FFF2-40B4-BE49-F238E27FC236}">
                <a16:creationId xmlns:a16="http://schemas.microsoft.com/office/drawing/2014/main" id="{FA8E7AD0-AABA-4D78-A17D-E50A93F7A26E}"/>
              </a:ext>
            </a:extLst>
          </p:cNvPr>
          <p:cNvSpPr/>
          <p:nvPr/>
        </p:nvSpPr>
        <p:spPr>
          <a:xfrm>
            <a:off x="5330757" y="4046706"/>
            <a:ext cx="992222" cy="986002"/>
          </a:xfrm>
          <a:prstGeom prst="rightArrow">
            <a:avLst/>
          </a:prstGeom>
          <a:solidFill>
            <a:schemeClr val="accent4">
              <a:lumMod val="60000"/>
              <a:lumOff val="40000"/>
            </a:schemeClr>
          </a:solidFill>
          <a:ln>
            <a:solidFill>
              <a:srgbClr val="FF0000"/>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6" name="爆炸: 八角 15">
            <a:extLst>
              <a:ext uri="{FF2B5EF4-FFF2-40B4-BE49-F238E27FC236}">
                <a16:creationId xmlns:a16="http://schemas.microsoft.com/office/drawing/2014/main" id="{BC2CFA79-B7A0-4CA3-9C30-9EBCCFF1C48A}"/>
              </a:ext>
            </a:extLst>
          </p:cNvPr>
          <p:cNvSpPr/>
          <p:nvPr/>
        </p:nvSpPr>
        <p:spPr>
          <a:xfrm>
            <a:off x="7266378" y="3884354"/>
            <a:ext cx="470830" cy="496110"/>
          </a:xfrm>
          <a:prstGeom prst="irregularSeal1">
            <a:avLst/>
          </a:prstGeom>
          <a:solidFill>
            <a:srgbClr val="C0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爆炸: 八角 21">
            <a:extLst>
              <a:ext uri="{FF2B5EF4-FFF2-40B4-BE49-F238E27FC236}">
                <a16:creationId xmlns:a16="http://schemas.microsoft.com/office/drawing/2014/main" id="{A4157B7C-B50D-4605-8BA0-ED0660B672A2}"/>
              </a:ext>
            </a:extLst>
          </p:cNvPr>
          <p:cNvSpPr/>
          <p:nvPr/>
        </p:nvSpPr>
        <p:spPr>
          <a:xfrm>
            <a:off x="8247244" y="4419677"/>
            <a:ext cx="403240" cy="445916"/>
          </a:xfrm>
          <a:prstGeom prst="irregularSeal1">
            <a:avLst/>
          </a:prstGeom>
          <a:solidFill>
            <a:srgbClr val="C0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820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問題發想</a:t>
            </a:r>
          </a:p>
        </p:txBody>
      </p:sp>
      <p:sp>
        <p:nvSpPr>
          <p:cNvPr id="3" name="內容版面配置區 2"/>
          <p:cNvSpPr>
            <a:spLocks noGrp="1"/>
          </p:cNvSpPr>
          <p:nvPr>
            <p:ph idx="1"/>
          </p:nvPr>
        </p:nvSpPr>
        <p:spPr>
          <a:xfrm>
            <a:off x="838200" y="2438399"/>
            <a:ext cx="10515600" cy="3738563"/>
          </a:xfrm>
        </p:spPr>
        <p:txBody>
          <a:bodyPr/>
          <a:lstStyle/>
          <a:p>
            <a:pPr marL="0" indent="0">
              <a:buNone/>
            </a:pP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鱷魚的嘴巴張到最大時，靠什麼機構固定住？</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嘴巴底下，哪個零件形同於轉盤的指針？</a:t>
            </a: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觸發閉上的牙齒可能不只有一顆嗎</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為什麼？</a:t>
            </a:r>
            <a:endParaRPr lang="en-US" altLang="zh-TW" sz="28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為什麼按下牙齒時，牙齒能固定於牙槽內不回彈</a:t>
            </a:r>
            <a:r>
              <a:rPr lang="en-US" altLang="zh-TW" sz="2800"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打開鱷魚嘴巴時，是甚麼機構讓底下的指針旋轉</a:t>
            </a:r>
            <a:r>
              <a:rPr lang="en-US" altLang="zh-TW" sz="2800"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6875930" y="365125"/>
            <a:ext cx="3558988" cy="17392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鱷魚的嘴巴張到最大時，靠甚麼機構固定住？</a:t>
            </a:r>
          </a:p>
        </p:txBody>
      </p:sp>
      <p:grpSp>
        <p:nvGrpSpPr>
          <p:cNvPr id="15" name="群組 14">
            <a:extLst>
              <a:ext uri="{FF2B5EF4-FFF2-40B4-BE49-F238E27FC236}">
                <a16:creationId xmlns:a16="http://schemas.microsoft.com/office/drawing/2014/main" id="{CF5C07E1-BDE7-4A06-867B-42E194FF79FF}"/>
              </a:ext>
            </a:extLst>
          </p:cNvPr>
          <p:cNvGrpSpPr/>
          <p:nvPr/>
        </p:nvGrpSpPr>
        <p:grpSpPr>
          <a:xfrm>
            <a:off x="2586340" y="1473063"/>
            <a:ext cx="7210343" cy="4873385"/>
            <a:chOff x="611484" y="1701473"/>
            <a:chExt cx="7210343" cy="4873385"/>
          </a:xfrm>
        </p:grpSpPr>
        <p:grpSp>
          <p:nvGrpSpPr>
            <p:cNvPr id="16" name="群組 15">
              <a:extLst>
                <a:ext uri="{FF2B5EF4-FFF2-40B4-BE49-F238E27FC236}">
                  <a16:creationId xmlns:a16="http://schemas.microsoft.com/office/drawing/2014/main" id="{A7DF6E55-D65D-4369-B152-4B7EC908ACAC}"/>
                </a:ext>
              </a:extLst>
            </p:cNvPr>
            <p:cNvGrpSpPr/>
            <p:nvPr/>
          </p:nvGrpSpPr>
          <p:grpSpPr>
            <a:xfrm>
              <a:off x="838199" y="1701473"/>
              <a:ext cx="5893199" cy="2495821"/>
              <a:chOff x="443752" y="1771369"/>
              <a:chExt cx="5893199" cy="2495821"/>
            </a:xfrm>
          </p:grpSpPr>
          <p:pic>
            <p:nvPicPr>
              <p:cNvPr id="20" name="Google Shape;239;g2cb375cdc33_0_2">
                <a:extLst>
                  <a:ext uri="{FF2B5EF4-FFF2-40B4-BE49-F238E27FC236}">
                    <a16:creationId xmlns:a16="http://schemas.microsoft.com/office/drawing/2014/main" id="{03B29E55-B7A7-4F92-8C2E-7B8E87778613}"/>
                  </a:ext>
                </a:extLst>
              </p:cNvPr>
              <p:cNvPicPr preferRelativeResize="0"/>
              <p:nvPr/>
            </p:nvPicPr>
            <p:blipFill>
              <a:blip r:embed="rId2"/>
              <a:stretch>
                <a:fillRect/>
              </a:stretch>
            </p:blipFill>
            <p:spPr>
              <a:xfrm>
                <a:off x="443752" y="1771369"/>
                <a:ext cx="5893199" cy="2495821"/>
              </a:xfrm>
              <a:prstGeom prst="rect">
                <a:avLst/>
              </a:prstGeom>
              <a:noFill/>
              <a:ln>
                <a:noFill/>
              </a:ln>
            </p:spPr>
          </p:pic>
          <p:cxnSp>
            <p:nvCxnSpPr>
              <p:cNvPr id="21" name="直線接點 20">
                <a:extLst>
                  <a:ext uri="{FF2B5EF4-FFF2-40B4-BE49-F238E27FC236}">
                    <a16:creationId xmlns:a16="http://schemas.microsoft.com/office/drawing/2014/main" id="{3784CEDC-548D-4324-ABB9-9860B9E1A02C}"/>
                  </a:ext>
                </a:extLst>
              </p:cNvPr>
              <p:cNvCxnSpPr/>
              <p:nvPr/>
            </p:nvCxnSpPr>
            <p:spPr>
              <a:xfrm>
                <a:off x="3520508" y="2657038"/>
                <a:ext cx="206189"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DBF4A40B-B403-48E6-9EA2-A7354D44AD52}"/>
                  </a:ext>
                </a:extLst>
              </p:cNvPr>
              <p:cNvCxnSpPr>
                <a:cxnSpLocks/>
              </p:cNvCxnSpPr>
              <p:nvPr/>
            </p:nvCxnSpPr>
            <p:spPr>
              <a:xfrm>
                <a:off x="3063474" y="3108108"/>
                <a:ext cx="0" cy="2057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手繪多邊形: 圖案 22">
                <a:extLst>
                  <a:ext uri="{FF2B5EF4-FFF2-40B4-BE49-F238E27FC236}">
                    <a16:creationId xmlns:a16="http://schemas.microsoft.com/office/drawing/2014/main" id="{FB26CD2A-EEB5-41E3-9C0E-803A8B83E27D}"/>
                  </a:ext>
                </a:extLst>
              </p:cNvPr>
              <p:cNvSpPr/>
              <p:nvPr/>
            </p:nvSpPr>
            <p:spPr>
              <a:xfrm rot="555493">
                <a:off x="2897108" y="2531661"/>
                <a:ext cx="466107" cy="375064"/>
              </a:xfrm>
              <a:custGeom>
                <a:avLst/>
                <a:gdLst>
                  <a:gd name="connsiteX0" fmla="*/ 413461 w 413461"/>
                  <a:gd name="connsiteY0" fmla="*/ 0 h 361936"/>
                  <a:gd name="connsiteX1" fmla="*/ 252096 w 413461"/>
                  <a:gd name="connsiteY1" fmla="*/ 268941 h 361936"/>
                  <a:gd name="connsiteX2" fmla="*/ 10049 w 413461"/>
                  <a:gd name="connsiteY2" fmla="*/ 358588 h 361936"/>
                </a:gdLst>
                <a:ahLst/>
                <a:cxnLst>
                  <a:cxn ang="0">
                    <a:pos x="connsiteX0" y="connsiteY0"/>
                  </a:cxn>
                  <a:cxn ang="0">
                    <a:pos x="connsiteX1" y="connsiteY1"/>
                  </a:cxn>
                  <a:cxn ang="0">
                    <a:pos x="connsiteX2" y="connsiteY2"/>
                  </a:cxn>
                </a:cxnLst>
                <a:rect l="l" t="t" r="r" b="b"/>
                <a:pathLst>
                  <a:path w="413461" h="361936">
                    <a:moveTo>
                      <a:pt x="413461" y="0"/>
                    </a:moveTo>
                    <a:cubicBezTo>
                      <a:pt x="366396" y="104588"/>
                      <a:pt x="319331" y="209176"/>
                      <a:pt x="252096" y="268941"/>
                    </a:cubicBezTo>
                    <a:cubicBezTo>
                      <a:pt x="184861" y="328706"/>
                      <a:pt x="-51210" y="375023"/>
                      <a:pt x="10049" y="358588"/>
                    </a:cubicBezTo>
                  </a:path>
                </a:pathLst>
              </a:custGeom>
              <a:noFill/>
              <a:ln w="38100">
                <a:solidFill>
                  <a:srgbClr val="FF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8BE924AB-0BA1-43B2-A58D-EADBAD563AC0}"/>
                </a:ext>
              </a:extLst>
            </p:cNvPr>
            <p:cNvGrpSpPr/>
            <p:nvPr/>
          </p:nvGrpSpPr>
          <p:grpSpPr>
            <a:xfrm>
              <a:off x="611484" y="4443299"/>
              <a:ext cx="7210343" cy="2131559"/>
              <a:chOff x="611483" y="4273380"/>
              <a:chExt cx="7210343" cy="2131559"/>
            </a:xfrm>
          </p:grpSpPr>
          <p:sp>
            <p:nvSpPr>
              <p:cNvPr id="18" name="文字方塊 17">
                <a:extLst>
                  <a:ext uri="{FF2B5EF4-FFF2-40B4-BE49-F238E27FC236}">
                    <a16:creationId xmlns:a16="http://schemas.microsoft.com/office/drawing/2014/main" id="{0DC8D496-A659-4258-9E9B-3C477401CA6D}"/>
                  </a:ext>
                </a:extLst>
              </p:cNvPr>
              <p:cNvSpPr txBox="1"/>
              <p:nvPr/>
            </p:nvSpPr>
            <p:spPr>
              <a:xfrm>
                <a:off x="611483" y="4835279"/>
                <a:ext cx="7210343"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鱷魚嘴巴張開時，圖中</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會轉動。當張開至最大時，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黃色圓圈處的凸出結構會被</a:t>
                </a:r>
                <a:r>
                  <a:rPr lang="zh-TW" altLang="en-US" sz="2400" b="1" dirty="0">
                    <a:solidFill>
                      <a:schemeClr val="accent1"/>
                    </a:solidFill>
                    <a:latin typeface="微軟正黑體" panose="020B0604030504040204" pitchFamily="34" charset="-120"/>
                    <a:ea typeface="微軟正黑體" panose="020B0604030504040204" pitchFamily="34" charset="-120"/>
                  </a:rPr>
                  <a:t>藍色零件</a:t>
                </a:r>
                <a:r>
                  <a:rPr lang="zh-TW" altLang="en-US" sz="2400" dirty="0">
                    <a:latin typeface="微軟正黑體" panose="020B0604030504040204" pitchFamily="34" charset="-120"/>
                    <a:ea typeface="微軟正黑體" panose="020B0604030504040204" pitchFamily="34" charset="-120"/>
                  </a:rPr>
                  <a:t>的凸出結構卡住，以此方式避免</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回彈，使嘴巴固定</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75C4BC8B-B3AA-400E-9DA5-0E35CE685B81}"/>
                  </a:ext>
                </a:extLst>
              </p:cNvPr>
              <p:cNvSpPr txBox="1"/>
              <p:nvPr/>
            </p:nvSpPr>
            <p:spPr>
              <a:xfrm>
                <a:off x="1258969" y="4273380"/>
                <a:ext cx="4010897"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嘴巴張大並固定</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36614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machine ??</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568657" y="1836289"/>
            <a:ext cx="6645318" cy="3764628"/>
          </a:xfrm>
          <a:prstGeom prst="rect">
            <a:avLst/>
          </a:prstGeom>
        </p:spPr>
      </p:pic>
      <p:sp>
        <p:nvSpPr>
          <p:cNvPr id="6" name="文字方塊 5"/>
          <p:cNvSpPr txBox="1"/>
          <p:nvPr/>
        </p:nvSpPr>
        <p:spPr>
          <a:xfrm>
            <a:off x="3048740" y="5608018"/>
            <a:ext cx="6094520" cy="276999"/>
          </a:xfrm>
          <a:prstGeom prst="rect">
            <a:avLst/>
          </a:prstGeom>
          <a:noFill/>
        </p:spPr>
        <p:txBody>
          <a:bodyPr wrap="square">
            <a:spAutoFit/>
          </a:bodyPr>
          <a:lstStyle/>
          <a:p>
            <a:r>
              <a:rPr lang="zh-TW" altLang="en-US" sz="1200" dirty="0">
                <a:hlinkClick r:id="rId3"/>
              </a:rPr>
              <a:t>https://www.youtube.com/watch?v=R-WnUpl49zg&amp;ab_channel=zzxptsam</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嘴巴底下，哪個零件形同於轉盤的指針？</a:t>
            </a:r>
          </a:p>
        </p:txBody>
      </p:sp>
      <p:grpSp>
        <p:nvGrpSpPr>
          <p:cNvPr id="20" name="群組 19"/>
          <p:cNvGrpSpPr/>
          <p:nvPr/>
        </p:nvGrpSpPr>
        <p:grpSpPr>
          <a:xfrm>
            <a:off x="1242598" y="1669330"/>
            <a:ext cx="10251710" cy="4995925"/>
            <a:chOff x="-858576" y="4149883"/>
            <a:chExt cx="10251710" cy="4995925"/>
          </a:xfrm>
        </p:grpSpPr>
        <p:pic>
          <p:nvPicPr>
            <p:cNvPr id="15" name="圖片 14"/>
            <p:cNvPicPr>
              <a:picLocks noChangeAspect="1"/>
            </p:cNvPicPr>
            <p:nvPr/>
          </p:nvPicPr>
          <p:blipFill>
            <a:blip r:embed="rId2"/>
            <a:stretch>
              <a:fillRect/>
            </a:stretch>
          </p:blipFill>
          <p:spPr>
            <a:xfrm>
              <a:off x="863404" y="4149883"/>
              <a:ext cx="5060576" cy="2528842"/>
            </a:xfrm>
            <a:prstGeom prst="rect">
              <a:avLst/>
            </a:prstGeom>
          </p:spPr>
        </p:pic>
        <p:grpSp>
          <p:nvGrpSpPr>
            <p:cNvPr id="16" name="群組 15"/>
            <p:cNvGrpSpPr/>
            <p:nvPr/>
          </p:nvGrpSpPr>
          <p:grpSpPr>
            <a:xfrm>
              <a:off x="-858576" y="6761418"/>
              <a:ext cx="10251710" cy="2384390"/>
              <a:chOff x="-858577" y="4123470"/>
              <a:chExt cx="10251710" cy="2384390"/>
            </a:xfrm>
          </p:grpSpPr>
          <p:sp>
            <p:nvSpPr>
              <p:cNvPr id="17" name="文字方塊 16"/>
              <p:cNvSpPr txBox="1"/>
              <p:nvPr/>
            </p:nvSpPr>
            <p:spPr>
              <a:xfrm>
                <a:off x="-858577" y="4568868"/>
                <a:ext cx="10251710" cy="1938992"/>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下圖中</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黃色回力標狀零件</a:t>
                </a:r>
                <a:r>
                  <a:rPr lang="zh-TW" altLang="en-US" sz="2400" dirty="0">
                    <a:latin typeface="微軟正黑體" panose="020B0604030504040204" pitchFamily="34" charset="-120"/>
                    <a:ea typeface="微軟正黑體" panose="020B0604030504040204" pitchFamily="34" charset="-120"/>
                  </a:rPr>
                  <a:t>有兩個突起結構，突起結構上方的牙齒即為正確牙齒，當按下正確牙齒時，牙齒會向下碰觸到</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的突起處使</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同時向下移動，並擠壓到下方</a:t>
                </a:r>
                <a:r>
                  <a:rPr lang="zh-TW" altLang="en-US" sz="2400" b="1" dirty="0">
                    <a:latin typeface="微軟正黑體" panose="020B0604030504040204" pitchFamily="34" charset="-120"/>
                    <a:ea typeface="微軟正黑體" panose="020B0604030504040204" pitchFamily="34" charset="-120"/>
                  </a:rPr>
                  <a:t>白色零件</a:t>
                </a:r>
                <a:r>
                  <a:rPr lang="zh-TW" altLang="en-US" sz="2400" dirty="0">
                    <a:latin typeface="微軟正黑體" panose="020B0604030504040204" pitchFamily="34" charset="-120"/>
                    <a:ea typeface="微軟正黑體" panose="020B0604030504040204" pitchFamily="34" charset="-120"/>
                  </a:rPr>
                  <a:t>讓它向下移動，本來</a:t>
                </a:r>
                <a:r>
                  <a:rPr lang="zh-TW" altLang="en-US" sz="2400" b="1" dirty="0">
                    <a:latin typeface="微軟正黑體" panose="020B0604030504040204" pitchFamily="34" charset="-120"/>
                    <a:ea typeface="微軟正黑體" panose="020B0604030504040204" pitchFamily="34" charset="-120"/>
                  </a:rPr>
                  <a:t>白色零件</a:t>
                </a:r>
                <a:r>
                  <a:rPr lang="zh-TW" altLang="en-US" sz="2400" dirty="0">
                    <a:latin typeface="微軟正黑體" panose="020B0604030504040204" pitchFamily="34" charset="-120"/>
                    <a:ea typeface="微軟正黑體" panose="020B0604030504040204" pitchFamily="34" charset="-120"/>
                  </a:rPr>
                  <a:t>上固定住</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的</a:t>
                </a:r>
                <a:r>
                  <a:rPr lang="en-US" altLang="zh-TW" sz="2400" dirty="0">
                    <a:latin typeface="微軟正黑體" panose="020B0604030504040204" pitchFamily="34" charset="-120"/>
                    <a:ea typeface="微軟正黑體" panose="020B0604030504040204" pitchFamily="34" charset="-120"/>
                  </a:rPr>
                  <a:t>U</a:t>
                </a:r>
                <a:r>
                  <a:rPr lang="zh-TW" altLang="en-US" sz="2400" dirty="0">
                    <a:latin typeface="微軟正黑體" panose="020B0604030504040204" pitchFamily="34" charset="-120"/>
                    <a:ea typeface="微軟正黑體" panose="020B0604030504040204" pitchFamily="34" charset="-120"/>
                  </a:rPr>
                  <a:t>型卡榫將不再固定住</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，使</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迴轉，鱷魚嘴巴因此閉上</a:t>
                </a:r>
              </a:p>
            </p:txBody>
          </p:sp>
          <p:sp>
            <p:nvSpPr>
              <p:cNvPr id="18" name="文字方塊 17"/>
              <p:cNvSpPr txBox="1"/>
              <p:nvPr/>
            </p:nvSpPr>
            <p:spPr>
              <a:xfrm>
                <a:off x="410756" y="4123470"/>
                <a:ext cx="3856522"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閉上嘴巴</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觸發閉上的牙齒可能不只有一顆嗎</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為什麼？</a:t>
            </a:r>
          </a:p>
        </p:txBody>
      </p:sp>
      <p:grpSp>
        <p:nvGrpSpPr>
          <p:cNvPr id="6" name="群組 5"/>
          <p:cNvGrpSpPr/>
          <p:nvPr/>
        </p:nvGrpSpPr>
        <p:grpSpPr>
          <a:xfrm>
            <a:off x="826665" y="2146649"/>
            <a:ext cx="5328660" cy="4565430"/>
            <a:chOff x="3164764" y="2164579"/>
            <a:chExt cx="5328660" cy="4565430"/>
          </a:xfrm>
        </p:grpSpPr>
        <p:pic>
          <p:nvPicPr>
            <p:cNvPr id="4" name="圖片 3"/>
            <p:cNvPicPr>
              <a:picLocks noChangeAspect="1"/>
            </p:cNvPicPr>
            <p:nvPr/>
          </p:nvPicPr>
          <p:blipFill>
            <a:blip r:embed="rId2"/>
            <a:stretch>
              <a:fillRect/>
            </a:stretch>
          </p:blipFill>
          <p:spPr>
            <a:xfrm>
              <a:off x="3176299" y="2164579"/>
              <a:ext cx="5060576" cy="2528842"/>
            </a:xfrm>
            <a:prstGeom prst="rect">
              <a:avLst/>
            </a:prstGeom>
          </p:spPr>
        </p:pic>
        <p:sp>
          <p:nvSpPr>
            <p:cNvPr id="5" name="文字方塊 4"/>
            <p:cNvSpPr txBox="1"/>
            <p:nvPr/>
          </p:nvSpPr>
          <p:spPr>
            <a:xfrm>
              <a:off x="3164764" y="4791017"/>
              <a:ext cx="5328660" cy="1938992"/>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因</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突起結構上方的牙齒即為正確牙齒，並且在</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旋轉到特定角度時，突起結構上方的牙齒可能會有</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個，因此觸發閉上的牙齒數量也可能為</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個。</a:t>
              </a:r>
            </a:p>
          </p:txBody>
        </p:sp>
      </p:grpSp>
      <p:pic>
        <p:nvPicPr>
          <p:cNvPr id="7" name="圖片 6"/>
          <p:cNvPicPr>
            <a:picLocks noChangeAspect="1"/>
          </p:cNvPicPr>
          <p:nvPr/>
        </p:nvPicPr>
        <p:blipFill>
          <a:blip r:embed="rId3"/>
          <a:stretch>
            <a:fillRect/>
          </a:stretch>
        </p:blipFill>
        <p:spPr>
          <a:xfrm>
            <a:off x="7243482" y="1457685"/>
            <a:ext cx="2806283" cy="2226807"/>
          </a:xfrm>
          <a:prstGeom prst="rect">
            <a:avLst/>
          </a:prstGeom>
        </p:spPr>
      </p:pic>
      <p:pic>
        <p:nvPicPr>
          <p:cNvPr id="9" name="圖片 8"/>
          <p:cNvPicPr>
            <a:picLocks noChangeAspect="1"/>
          </p:cNvPicPr>
          <p:nvPr/>
        </p:nvPicPr>
        <p:blipFill rotWithShape="1">
          <a:blip r:embed="rId4"/>
          <a:srcRect l="5967" r="6720"/>
          <a:stretch>
            <a:fillRect/>
          </a:stretch>
        </p:blipFill>
        <p:spPr>
          <a:xfrm>
            <a:off x="7118141" y="4071295"/>
            <a:ext cx="3056964" cy="2342109"/>
          </a:xfrm>
          <a:prstGeom prst="rect">
            <a:avLst/>
          </a:prstGeom>
        </p:spPr>
      </p:pic>
      <p:sp>
        <p:nvSpPr>
          <p:cNvPr id="10" name="箭號: 向右 9"/>
          <p:cNvSpPr/>
          <p:nvPr/>
        </p:nvSpPr>
        <p:spPr>
          <a:xfrm rot="20201751">
            <a:off x="6096000" y="2796988"/>
            <a:ext cx="726141" cy="439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箭號: 向右 10"/>
          <p:cNvSpPr/>
          <p:nvPr/>
        </p:nvSpPr>
        <p:spPr>
          <a:xfrm rot="2174641">
            <a:off x="6098332" y="4243454"/>
            <a:ext cx="726141" cy="439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文字方塊 11"/>
          <p:cNvSpPr txBox="1"/>
          <p:nvPr/>
        </p:nvSpPr>
        <p:spPr>
          <a:xfrm>
            <a:off x="10175105" y="2268071"/>
            <a:ext cx="1751006"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一顆觸發閉上的牙齒</a:t>
            </a:r>
          </a:p>
        </p:txBody>
      </p:sp>
      <p:sp>
        <p:nvSpPr>
          <p:cNvPr id="13" name="文字方塊 12"/>
          <p:cNvSpPr txBox="1"/>
          <p:nvPr/>
        </p:nvSpPr>
        <p:spPr>
          <a:xfrm>
            <a:off x="10327504" y="4854884"/>
            <a:ext cx="1676428"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兩顆觸發閉上的牙齒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為什麼按下牙齒時，牙齒能固定於牙槽內不回彈</a:t>
            </a:r>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1240838" y="1680697"/>
            <a:ext cx="9710324" cy="4650393"/>
            <a:chOff x="330242" y="1979287"/>
            <a:chExt cx="9710324" cy="4650393"/>
          </a:xfrm>
        </p:grpSpPr>
        <p:pic>
          <p:nvPicPr>
            <p:cNvPr id="7" name="Google Shape;260;g2cb375cdc33_0_8"/>
            <p:cNvPicPr preferRelativeResize="0"/>
            <p:nvPr/>
          </p:nvPicPr>
          <p:blipFill>
            <a:blip r:embed="rId2"/>
            <a:stretch>
              <a:fillRect/>
            </a:stretch>
          </p:blipFill>
          <p:spPr>
            <a:xfrm>
              <a:off x="627373" y="1989278"/>
              <a:ext cx="3972199" cy="2879434"/>
            </a:xfrm>
            <a:prstGeom prst="rect">
              <a:avLst/>
            </a:prstGeom>
            <a:noFill/>
            <a:ln>
              <a:noFill/>
            </a:ln>
          </p:spPr>
        </p:pic>
        <p:pic>
          <p:nvPicPr>
            <p:cNvPr id="8" name="Google Shape;261;g2cb375cdc33_0_8"/>
            <p:cNvPicPr preferRelativeResize="0"/>
            <p:nvPr/>
          </p:nvPicPr>
          <p:blipFill>
            <a:blip r:embed="rId3"/>
            <a:stretch>
              <a:fillRect/>
            </a:stretch>
          </p:blipFill>
          <p:spPr>
            <a:xfrm>
              <a:off x="4733296" y="1979287"/>
              <a:ext cx="3439314" cy="2879425"/>
            </a:xfrm>
            <a:prstGeom prst="rect">
              <a:avLst/>
            </a:prstGeom>
            <a:noFill/>
            <a:ln>
              <a:noFill/>
            </a:ln>
          </p:spPr>
        </p:pic>
        <p:sp>
          <p:nvSpPr>
            <p:cNvPr id="3" name="文字方塊 2"/>
            <p:cNvSpPr txBox="1"/>
            <p:nvPr/>
          </p:nvSpPr>
          <p:spPr>
            <a:xfrm>
              <a:off x="330242" y="5060020"/>
              <a:ext cx="9710324"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由於當嘴巴張開時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會旋轉，使</a:t>
              </a:r>
              <a:r>
                <a:rPr lang="zh-TW" altLang="en-US" sz="2400" b="1" dirty="0">
                  <a:solidFill>
                    <a:srgbClr val="FD31C8"/>
                  </a:solidFill>
                  <a:latin typeface="微軟正黑體" panose="020B0604030504040204" pitchFamily="34" charset="-120"/>
                  <a:ea typeface="微軟正黑體" panose="020B0604030504040204" pitchFamily="34" charset="-120"/>
                </a:rPr>
                <a:t>粉紅色零件</a:t>
              </a:r>
              <a:r>
                <a:rPr lang="zh-TW" altLang="en-US" sz="2400" dirty="0">
                  <a:latin typeface="微軟正黑體" panose="020B0604030504040204" pitchFamily="34" charset="-120"/>
                  <a:ea typeface="微軟正黑體" panose="020B0604030504040204" pitchFamily="34" charset="-120"/>
                </a:rPr>
                <a:t>躺著旋轉，此時</a:t>
              </a:r>
              <a:r>
                <a:rPr lang="zh-TW" altLang="en-US" sz="2400" b="1" dirty="0">
                  <a:solidFill>
                    <a:srgbClr val="FD31C8"/>
                  </a:solidFill>
                  <a:latin typeface="微軟正黑體" panose="020B0604030504040204" pitchFamily="34" charset="-120"/>
                  <a:ea typeface="微軟正黑體" panose="020B0604030504040204" pitchFamily="34" charset="-120"/>
                </a:rPr>
                <a:t>粉紅色零件</a:t>
              </a:r>
              <a:r>
                <a:rPr lang="zh-TW" altLang="en-US" sz="2400" dirty="0">
                  <a:latin typeface="微軟正黑體" panose="020B0604030504040204" pitchFamily="34" charset="-120"/>
                  <a:ea typeface="微軟正黑體" panose="020B0604030504040204" pitchFamily="34" charset="-120"/>
                </a:rPr>
                <a:t>的放射狀結構就會有一小部份位於牙齒下方，此時如果按下牙齒，牙齒就會擠壓到這些結構使其側向彎曲，完全按下牙齒後這些結構就會回彈並固定住牙齒。</a:t>
              </a:r>
            </a:p>
          </p:txBody>
        </p:sp>
      </p:grpSp>
      <p:sp>
        <p:nvSpPr>
          <p:cNvPr id="4" name="箭號: 圓形 3">
            <a:extLst>
              <a:ext uri="{FF2B5EF4-FFF2-40B4-BE49-F238E27FC236}">
                <a16:creationId xmlns:a16="http://schemas.microsoft.com/office/drawing/2014/main" id="{3180D1C7-C24E-4DD0-8219-F0A676BD4905}"/>
              </a:ext>
            </a:extLst>
          </p:cNvPr>
          <p:cNvSpPr/>
          <p:nvPr/>
        </p:nvSpPr>
        <p:spPr>
          <a:xfrm rot="11443792">
            <a:off x="2551226" y="2616647"/>
            <a:ext cx="1442161" cy="799207"/>
          </a:xfrm>
          <a:prstGeom prst="circularArrow">
            <a:avLst>
              <a:gd name="adj1" fmla="val 7425"/>
              <a:gd name="adj2" fmla="val 1142319"/>
              <a:gd name="adj3" fmla="val 19791394"/>
              <a:gd name="adj4" fmla="val 10800000"/>
              <a:gd name="adj5" fmla="val 15041"/>
            </a:avLst>
          </a:prstGeom>
          <a:solidFill>
            <a:srgbClr val="FF76B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 name="直線單箭頭接點 5">
            <a:extLst>
              <a:ext uri="{FF2B5EF4-FFF2-40B4-BE49-F238E27FC236}">
                <a16:creationId xmlns:a16="http://schemas.microsoft.com/office/drawing/2014/main" id="{10DD96D6-6E83-4C2F-A5BB-B29AE1C6532F}"/>
              </a:ext>
            </a:extLst>
          </p:cNvPr>
          <p:cNvCxnSpPr>
            <a:cxnSpLocks/>
          </p:cNvCxnSpPr>
          <p:nvPr/>
        </p:nvCxnSpPr>
        <p:spPr>
          <a:xfrm>
            <a:off x="1478020" y="2585369"/>
            <a:ext cx="1507788" cy="292728"/>
          </a:xfrm>
          <a:prstGeom prst="straightConnector1">
            <a:avLst/>
          </a:prstGeom>
          <a:ln w="57150">
            <a:solidFill>
              <a:srgbClr val="FF76B8"/>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86E78C4-2D3F-478D-93AA-399FE00C9E00}"/>
              </a:ext>
            </a:extLst>
          </p:cNvPr>
          <p:cNvSpPr txBox="1"/>
          <p:nvPr/>
        </p:nvSpPr>
        <p:spPr>
          <a:xfrm>
            <a:off x="109937" y="2400027"/>
            <a:ext cx="1391055" cy="369332"/>
          </a:xfrm>
          <a:prstGeom prst="rect">
            <a:avLst/>
          </a:prstGeom>
          <a:noFill/>
        </p:spPr>
        <p:txBody>
          <a:bodyPr wrap="square" rtlCol="0">
            <a:spAutoFit/>
          </a:bodyPr>
          <a:lstStyle/>
          <a:p>
            <a:r>
              <a:rPr lang="zh-TW" altLang="en-US" sz="1800" b="1" dirty="0">
                <a:solidFill>
                  <a:srgbClr val="FD31C8"/>
                </a:solidFill>
                <a:latin typeface="微軟正黑體" panose="020B0604030504040204" pitchFamily="34" charset="-120"/>
                <a:ea typeface="微軟正黑體" panose="020B0604030504040204" pitchFamily="34" charset="-120"/>
              </a:rPr>
              <a:t>粉紅色零件</a:t>
            </a:r>
            <a:endParaRPr lang="zh-TW" altLang="en-US" dirty="0"/>
          </a:p>
        </p:txBody>
      </p:sp>
      <p:sp>
        <p:nvSpPr>
          <p:cNvPr id="14" name="橢圓 13">
            <a:extLst>
              <a:ext uri="{FF2B5EF4-FFF2-40B4-BE49-F238E27FC236}">
                <a16:creationId xmlns:a16="http://schemas.microsoft.com/office/drawing/2014/main" id="{16CC5A53-3487-47E1-A2F6-23A708D71FBA}"/>
              </a:ext>
            </a:extLst>
          </p:cNvPr>
          <p:cNvSpPr/>
          <p:nvPr/>
        </p:nvSpPr>
        <p:spPr>
          <a:xfrm>
            <a:off x="2909575" y="2099048"/>
            <a:ext cx="917295" cy="670311"/>
          </a:xfrm>
          <a:prstGeom prst="ellipse">
            <a:avLst/>
          </a:prstGeom>
          <a:noFill/>
          <a:ln w="76200">
            <a:solidFill>
              <a:srgbClr val="FFC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A62F0A48-81A2-4EC4-A901-8547D0E3BCAD}"/>
              </a:ext>
            </a:extLst>
          </p:cNvPr>
          <p:cNvGrpSpPr/>
          <p:nvPr/>
        </p:nvGrpSpPr>
        <p:grpSpPr>
          <a:xfrm>
            <a:off x="9216930" y="1690688"/>
            <a:ext cx="1246897" cy="1389794"/>
            <a:chOff x="9964830" y="1561262"/>
            <a:chExt cx="1246897" cy="1389794"/>
          </a:xfrm>
        </p:grpSpPr>
        <p:sp>
          <p:nvSpPr>
            <p:cNvPr id="15" name="弦 14">
              <a:extLst>
                <a:ext uri="{FF2B5EF4-FFF2-40B4-BE49-F238E27FC236}">
                  <a16:creationId xmlns:a16="http://schemas.microsoft.com/office/drawing/2014/main" id="{7C00DE25-FF00-4DC6-B4A3-0062464F7679}"/>
                </a:ext>
              </a:extLst>
            </p:cNvPr>
            <p:cNvSpPr/>
            <p:nvPr/>
          </p:nvSpPr>
          <p:spPr>
            <a:xfrm rot="5400000">
              <a:off x="9870539" y="1835619"/>
              <a:ext cx="1336404" cy="787690"/>
            </a:xfrm>
            <a:prstGeom prst="chord">
              <a:avLst>
                <a:gd name="adj1" fmla="val 2602294"/>
                <a:gd name="adj2" fmla="val 1880479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6E42F57F-B694-411C-8FB6-99BDCA77ADE4}"/>
                </a:ext>
              </a:extLst>
            </p:cNvPr>
            <p:cNvSpPr/>
            <p:nvPr/>
          </p:nvSpPr>
          <p:spPr>
            <a:xfrm>
              <a:off x="9964830" y="2520175"/>
              <a:ext cx="1246897" cy="430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牙齒</a:t>
              </a:r>
            </a:p>
          </p:txBody>
        </p:sp>
      </p:grpSp>
      <p:sp>
        <p:nvSpPr>
          <p:cNvPr id="18" name="矩形: 剪去單一角落 17">
            <a:extLst>
              <a:ext uri="{FF2B5EF4-FFF2-40B4-BE49-F238E27FC236}">
                <a16:creationId xmlns:a16="http://schemas.microsoft.com/office/drawing/2014/main" id="{EE924BAE-CC96-423C-AFA7-2CE30A6F214C}"/>
              </a:ext>
            </a:extLst>
          </p:cNvPr>
          <p:cNvSpPr/>
          <p:nvPr/>
        </p:nvSpPr>
        <p:spPr>
          <a:xfrm flipH="1">
            <a:off x="10274057" y="2959011"/>
            <a:ext cx="951128" cy="622570"/>
          </a:xfrm>
          <a:prstGeom prst="snip1Rect">
            <a:avLst>
              <a:gd name="adj" fmla="val 50000"/>
            </a:avLst>
          </a:prstGeom>
          <a:solidFill>
            <a:srgbClr val="FF76B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卡凖</a:t>
            </a:r>
          </a:p>
        </p:txBody>
      </p:sp>
      <p:sp>
        <p:nvSpPr>
          <p:cNvPr id="19" name="箭號: 向下 18">
            <a:extLst>
              <a:ext uri="{FF2B5EF4-FFF2-40B4-BE49-F238E27FC236}">
                <a16:creationId xmlns:a16="http://schemas.microsoft.com/office/drawing/2014/main" id="{F476BF33-5FEE-481E-858F-78BB6F837238}"/>
              </a:ext>
            </a:extLst>
          </p:cNvPr>
          <p:cNvSpPr/>
          <p:nvPr/>
        </p:nvSpPr>
        <p:spPr>
          <a:xfrm>
            <a:off x="9655279" y="3120410"/>
            <a:ext cx="332984" cy="922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打開鱷魚嘴巴時，是甚麼機構讓底下的指針旋轉</a:t>
            </a:r>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838200" y="5099040"/>
            <a:ext cx="10088081" cy="1569660"/>
          </a:xfrm>
          <a:prstGeom prst="rect">
            <a:avLst/>
          </a:prstGeom>
          <a:noFill/>
        </p:spPr>
        <p:txBody>
          <a:bodyPr wrap="square" rtlCol="0">
            <a:spAutoFit/>
          </a:bodyPr>
          <a:lstStyle/>
          <a:p>
            <a:r>
              <a:rPr lang="zh-TW" altLang="en-US" sz="2400" b="1" dirty="0">
                <a:solidFill>
                  <a:schemeClr val="accent2"/>
                </a:solidFill>
                <a:latin typeface="微軟正黑體" panose="020B0604030504040204" pitchFamily="34" charset="-120"/>
                <a:ea typeface="微軟正黑體" panose="020B0604030504040204" pitchFamily="34" charset="-120"/>
              </a:rPr>
              <a:t>橘色零件</a:t>
            </a:r>
            <a:r>
              <a:rPr lang="zh-TW" altLang="en-US" sz="2400" dirty="0">
                <a:latin typeface="微軟正黑體" panose="020B0604030504040204" pitchFamily="34" charset="-120"/>
                <a:ea typeface="微軟正黑體" panose="020B0604030504040204" pitchFamily="34" charset="-120"/>
              </a:rPr>
              <a:t>具有齒條，而</a:t>
            </a:r>
            <a:r>
              <a:rPr lang="zh-TW" altLang="en-US" sz="2400" b="1" dirty="0">
                <a:solidFill>
                  <a:srgbClr val="BF9000"/>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下方有齒輪。所以每次鱷魚嘴巴張開時，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會推動</a:t>
            </a:r>
            <a:r>
              <a:rPr lang="zh-TW" altLang="en-US" sz="2400" b="1" dirty="0">
                <a:solidFill>
                  <a:schemeClr val="accent2"/>
                </a:solidFill>
                <a:latin typeface="微軟正黑體" panose="020B0604030504040204" pitchFamily="34" charset="-120"/>
                <a:ea typeface="微軟正黑體" panose="020B0604030504040204" pitchFamily="34" charset="-120"/>
              </a:rPr>
              <a:t>橘色零件</a:t>
            </a:r>
            <a:r>
              <a:rPr lang="zh-TW" altLang="en-US" sz="2400" dirty="0">
                <a:latin typeface="微軟正黑體" panose="020B0604030504040204" pitchFamily="34" charset="-120"/>
                <a:ea typeface="微軟正黑體" panose="020B0604030504040204" pitchFamily="34" charset="-120"/>
              </a:rPr>
              <a:t>使其移動，橘色零件上的齒條又連接到黃色零件下方的齒輪使其旋轉，而每次旋轉的角度如果不同，就會使正確的牙齒不同。</a:t>
            </a:r>
          </a:p>
        </p:txBody>
      </p:sp>
      <p:pic>
        <p:nvPicPr>
          <p:cNvPr id="5" name="圖片 4"/>
          <p:cNvPicPr>
            <a:picLocks noChangeAspect="1"/>
          </p:cNvPicPr>
          <p:nvPr/>
        </p:nvPicPr>
        <p:blipFill>
          <a:blip r:embed="rId2"/>
          <a:stretch>
            <a:fillRect/>
          </a:stretch>
        </p:blipFill>
        <p:spPr>
          <a:xfrm>
            <a:off x="2387131" y="1758959"/>
            <a:ext cx="6481482" cy="33400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sp>
        <p:nvSpPr>
          <p:cNvPr id="4" name="矩形 3"/>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機械設計中的工程製圖</a:t>
            </a:r>
          </a:p>
        </p:txBody>
      </p:sp>
      <p:sp>
        <p:nvSpPr>
          <p:cNvPr id="3" name="副標題 2"/>
          <p:cNvSpPr>
            <a:spLocks noGrp="1"/>
          </p:cNvSpPr>
          <p:nvPr>
            <p:ph type="subTitle" idx="1"/>
          </p:nvPr>
        </p:nvSpPr>
        <p:spPr/>
        <p:txBody>
          <a:bodyPr>
            <a:normAutofit lnSpcReduction="10000"/>
          </a:bodyP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台大機械系</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a:p>
            <a:endParaRPr lang="zh-TW" altLang="en-US"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985839" y="2474259"/>
            <a:ext cx="9888349" cy="318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為甚麼機械設計要畫工程圖呢</a:t>
            </a:r>
          </a:p>
        </p:txBody>
      </p:sp>
      <p:sp>
        <p:nvSpPr>
          <p:cNvPr id="22" name="文字方塊 21"/>
          <p:cNvSpPr txBox="1"/>
          <p:nvPr/>
        </p:nvSpPr>
        <p:spPr>
          <a:xfrm>
            <a:off x="985839" y="6015558"/>
            <a:ext cx="66384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結論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在描述複雜物體的形狀或外觀時，</a:t>
            </a:r>
            <a:r>
              <a:rPr lang="zh-TW" altLang="en-US" dirty="0">
                <a:highlight>
                  <a:srgbClr val="FFFF00"/>
                </a:highlight>
                <a:latin typeface="微軟正黑體" panose="020B0604030504040204" pitchFamily="34" charset="-120"/>
                <a:ea typeface="微軟正黑體" panose="020B0604030504040204" pitchFamily="34" charset="-120"/>
              </a:rPr>
              <a:t>畫圖比文字更清楚</a:t>
            </a:r>
          </a:p>
        </p:txBody>
      </p:sp>
      <p:sp>
        <p:nvSpPr>
          <p:cNvPr id="23" name="文字方塊 22"/>
          <p:cNvSpPr txBox="1"/>
          <p:nvPr/>
        </p:nvSpPr>
        <p:spPr>
          <a:xfrm>
            <a:off x="5368273" y="4549331"/>
            <a:ext cx="348248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答案是</a:t>
            </a:r>
            <a:r>
              <a:rPr lang="zh-TW" altLang="en-US" sz="2400" dirty="0">
                <a:solidFill>
                  <a:srgbClr val="FF0000"/>
                </a:solidFill>
                <a:latin typeface="微軟正黑體" panose="020B0604030504040204" pitchFamily="34" charset="-120"/>
                <a:ea typeface="微軟正黑體" panose="020B0604030504040204" pitchFamily="34" charset="-120"/>
              </a:rPr>
              <a:t>一個正立方體</a:t>
            </a:r>
          </a:p>
        </p:txBody>
      </p:sp>
      <p:sp>
        <p:nvSpPr>
          <p:cNvPr id="24" name="Flowchart: Merge 3"/>
          <p:cNvSpPr/>
          <p:nvPr/>
        </p:nvSpPr>
        <p:spPr>
          <a:xfrm>
            <a:off x="2300605" y="2678430"/>
            <a:ext cx="1595372" cy="1378585"/>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Flowchart: Merge 4"/>
          <p:cNvSpPr/>
          <p:nvPr/>
        </p:nvSpPr>
        <p:spPr>
          <a:xfrm rot="10800000">
            <a:off x="2305050" y="4057015"/>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Flowchart: Merge 4"/>
          <p:cNvSpPr/>
          <p:nvPr/>
        </p:nvSpPr>
        <p:spPr>
          <a:xfrm rot="7208692">
            <a:off x="2901802" y="3712400"/>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sp>
        <p:nvSpPr>
          <p:cNvPr id="27" name="Flowchart: Merge 4"/>
          <p:cNvSpPr/>
          <p:nvPr/>
        </p:nvSpPr>
        <p:spPr>
          <a:xfrm rot="18000000">
            <a:off x="3295957" y="3023178"/>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Flowchart: Merge 4"/>
          <p:cNvSpPr/>
          <p:nvPr/>
        </p:nvSpPr>
        <p:spPr>
          <a:xfrm rot="7208692">
            <a:off x="1310650" y="3705881"/>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sp>
        <p:nvSpPr>
          <p:cNvPr id="29" name="Flowchart: Merge 4"/>
          <p:cNvSpPr/>
          <p:nvPr/>
        </p:nvSpPr>
        <p:spPr>
          <a:xfrm rot="18000000">
            <a:off x="1707436" y="3020982"/>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文字方塊 29"/>
          <p:cNvSpPr txBox="1"/>
          <p:nvPr/>
        </p:nvSpPr>
        <p:spPr>
          <a:xfrm>
            <a:off x="5401145" y="3608968"/>
            <a:ext cx="348248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個三角形</a:t>
            </a:r>
            <a:r>
              <a:rPr lang="en-US" altLang="zh-TW" sz="2400" dirty="0">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31" name="平行四邊形 30"/>
          <p:cNvSpPr/>
          <p:nvPr/>
        </p:nvSpPr>
        <p:spPr>
          <a:xfrm>
            <a:off x="2300083" y="4052936"/>
            <a:ext cx="2385960" cy="1378585"/>
          </a:xfrm>
          <a:prstGeom prst="parallelogram">
            <a:avLst>
              <a:gd name="adj" fmla="val 5796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平行四邊形 31"/>
          <p:cNvSpPr/>
          <p:nvPr/>
        </p:nvSpPr>
        <p:spPr>
          <a:xfrm>
            <a:off x="1510017" y="2676636"/>
            <a:ext cx="2385960" cy="1378585"/>
          </a:xfrm>
          <a:prstGeom prst="parallelogram">
            <a:avLst>
              <a:gd name="adj" fmla="val 5796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3" name="直線接點 32"/>
          <p:cNvCxnSpPr/>
          <p:nvPr/>
        </p:nvCxnSpPr>
        <p:spPr>
          <a:xfrm>
            <a:off x="1507040" y="4049492"/>
            <a:ext cx="792000" cy="1373877"/>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線接點 33"/>
          <p:cNvCxnSpPr/>
          <p:nvPr/>
        </p:nvCxnSpPr>
        <p:spPr>
          <a:xfrm>
            <a:off x="3089628" y="4042973"/>
            <a:ext cx="795625" cy="1380396"/>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2296408" y="2674842"/>
            <a:ext cx="801637" cy="1374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3891998" y="2687128"/>
            <a:ext cx="790747" cy="13680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內容版面配置區 2"/>
          <p:cNvSpPr txBox="1"/>
          <p:nvPr/>
        </p:nvSpPr>
        <p:spPr>
          <a:xfrm>
            <a:off x="838200" y="1825625"/>
            <a:ext cx="10515600" cy="2471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這是什麼</a:t>
            </a:r>
            <a:r>
              <a:rPr lang="en-US" altLang="zh-TW" sz="2400" dirty="0">
                <a:latin typeface="微軟正黑體" panose="020B0604030504040204" pitchFamily="34" charset="-120"/>
                <a:ea typeface="微軟正黑體" panose="020B0604030504040204" pitchFamily="34" charset="-120"/>
              </a:rPr>
              <a:t>?</a:t>
            </a:r>
          </a:p>
          <a:p>
            <a:pPr marL="0" indent="0">
              <a:buFont typeface="Arial" panose="020B0604020202020204" pitchFamily="34" charset="0"/>
              <a:buNone/>
            </a:pP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六邊形</a:t>
            </a:r>
            <a:r>
              <a:rPr lang="en-US" altLang="zh-TW" sz="2400" dirty="0">
                <a:latin typeface="微軟正黑體" panose="020B0604030504040204" pitchFamily="34" charset="-120"/>
                <a:ea typeface="微軟正黑體" panose="020B0604030504040204" pitchFamily="34" charset="-12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54167E-6 -2.22222E-6 L -0.00013 -0.03078 " pathEditMode="relative" rAng="0" ptsTypes="AA">
                                      <p:cBhvr>
                                        <p:cTn id="10" dur="2000" fill="hold"/>
                                        <p:tgtEl>
                                          <p:spTgt spid="24"/>
                                        </p:tgtEl>
                                        <p:attrNameLst>
                                          <p:attrName>ppt_x</p:attrName>
                                          <p:attrName>ppt_y</p:attrName>
                                        </p:attrNameLst>
                                      </p:cBhvr>
                                      <p:rCtr x="-13" y="-1551"/>
                                    </p:animMotion>
                                  </p:childTnLst>
                                </p:cTn>
                              </p:par>
                              <p:par>
                                <p:cTn id="11" presetID="42" presetClass="path" presetSubtype="0" accel="50000" decel="50000" fill="hold" grpId="0" nodeType="withEffect">
                                  <p:stCondLst>
                                    <p:cond delay="0"/>
                                  </p:stCondLst>
                                  <p:childTnLst>
                                    <p:animMotion origin="layout" path="M 3.33333E-6 -3.7037E-6 L 0.01627 -0.01481 " pathEditMode="relative" rAng="0" ptsTypes="AA">
                                      <p:cBhvr>
                                        <p:cTn id="12" dur="2000" fill="hold"/>
                                        <p:tgtEl>
                                          <p:spTgt spid="27"/>
                                        </p:tgtEl>
                                        <p:attrNameLst>
                                          <p:attrName>ppt_x</p:attrName>
                                          <p:attrName>ppt_y</p:attrName>
                                        </p:attrNameLst>
                                      </p:cBhvr>
                                      <p:rCtr x="807" y="-741"/>
                                    </p:animMotion>
                                  </p:childTnLst>
                                </p:cTn>
                              </p:par>
                              <p:par>
                                <p:cTn id="13" presetID="42" presetClass="path" presetSubtype="0" accel="50000" decel="50000" fill="hold" grpId="0" nodeType="withEffect">
                                  <p:stCondLst>
                                    <p:cond delay="0"/>
                                  </p:stCondLst>
                                  <p:childTnLst>
                                    <p:animMotion origin="layout" path="M -4.79167E-6 1.85185E-6 L 0.01667 0.01666 " pathEditMode="relative" rAng="0" ptsTypes="AA">
                                      <p:cBhvr>
                                        <p:cTn id="14" dur="2000" fill="hold"/>
                                        <p:tgtEl>
                                          <p:spTgt spid="26"/>
                                        </p:tgtEl>
                                        <p:attrNameLst>
                                          <p:attrName>ppt_x</p:attrName>
                                          <p:attrName>ppt_y</p:attrName>
                                        </p:attrNameLst>
                                      </p:cBhvr>
                                      <p:rCtr x="833" y="833"/>
                                    </p:animMotion>
                                  </p:childTnLst>
                                </p:cTn>
                              </p:par>
                              <p:par>
                                <p:cTn id="15" presetID="42" presetClass="path" presetSubtype="0" accel="50000" decel="50000" fill="hold" grpId="0" nodeType="withEffect">
                                  <p:stCondLst>
                                    <p:cond delay="0"/>
                                  </p:stCondLst>
                                  <p:childTnLst>
                                    <p:animMotion origin="layout" path="M 3.54167E-6 3.7037E-7 L -0.00013 0.03171 " pathEditMode="relative" rAng="0" ptsTypes="AA">
                                      <p:cBhvr>
                                        <p:cTn id="16" dur="2000" fill="hold"/>
                                        <p:tgtEl>
                                          <p:spTgt spid="25"/>
                                        </p:tgtEl>
                                        <p:attrNameLst>
                                          <p:attrName>ppt_x</p:attrName>
                                          <p:attrName>ppt_y</p:attrName>
                                        </p:attrNameLst>
                                      </p:cBhvr>
                                      <p:rCtr x="-13" y="1574"/>
                                    </p:animMotion>
                                  </p:childTnLst>
                                </p:cTn>
                              </p:par>
                              <p:par>
                                <p:cTn id="17" presetID="42" presetClass="path" presetSubtype="0" accel="50000" decel="50000" fill="hold" grpId="0" nodeType="withEffect">
                                  <p:stCondLst>
                                    <p:cond delay="0"/>
                                  </p:stCondLst>
                                  <p:childTnLst>
                                    <p:animMotion origin="layout" path="M 1.875E-6 -2.22222E-6 L -0.01966 -0.01828 " pathEditMode="relative" rAng="0" ptsTypes="AA">
                                      <p:cBhvr>
                                        <p:cTn id="18" dur="2000" fill="hold"/>
                                        <p:tgtEl>
                                          <p:spTgt spid="29"/>
                                        </p:tgtEl>
                                        <p:attrNameLst>
                                          <p:attrName>ppt_x</p:attrName>
                                          <p:attrName>ppt_y</p:attrName>
                                        </p:attrNameLst>
                                      </p:cBhvr>
                                      <p:rCtr x="-990" y="-926"/>
                                    </p:animMotion>
                                  </p:childTnLst>
                                </p:cTn>
                              </p:par>
                              <p:par>
                                <p:cTn id="19" presetID="42" presetClass="path" presetSubtype="0" accel="50000" decel="50000" fill="hold" grpId="0" nodeType="withEffect">
                                  <p:stCondLst>
                                    <p:cond delay="0"/>
                                  </p:stCondLst>
                                  <p:childTnLst>
                                    <p:animMotion origin="layout" path="M 3.95833E-6 -7.40741E-7 L -0.01927 0.01898 " pathEditMode="relative" rAng="0" ptsTypes="AA">
                                      <p:cBhvr>
                                        <p:cTn id="20" dur="2000" fill="hold"/>
                                        <p:tgtEl>
                                          <p:spTgt spid="28"/>
                                        </p:tgtEl>
                                        <p:attrNameLst>
                                          <p:attrName>ppt_x</p:attrName>
                                          <p:attrName>ppt_y</p:attrName>
                                        </p:attrNameLst>
                                      </p:cBhvr>
                                      <p:rCtr x="-964" y="949"/>
                                    </p:animMotion>
                                  </p:childTnLst>
                                </p:cTn>
                              </p:par>
                              <p:par>
                                <p:cTn id="21" presetID="1" presetClass="entr" presetSubtype="0" fill="hold" grpId="1" nodeType="withEffect">
                                  <p:stCondLst>
                                    <p:cond delay="150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6" presetClass="emph" presetSubtype="0" fill="hold" grpId="1" nodeType="withEffect">
                                  <p:stCondLst>
                                    <p:cond delay="0"/>
                                  </p:stCondLst>
                                  <p:childTnLst>
                                    <p:animScale>
                                      <p:cBhvr>
                                        <p:cTn id="50" dur="2000" fill="hold"/>
                                        <p:tgtEl>
                                          <p:spTgt spid="31"/>
                                        </p:tgtEl>
                                      </p:cBhvr>
                                      <p:by x="100000" y="50000"/>
                                    </p:animScale>
                                  </p:childTnLst>
                                </p:cTn>
                              </p:par>
                              <p:par>
                                <p:cTn id="51" presetID="6" presetClass="emph" presetSubtype="0" fill="hold" grpId="1" nodeType="withEffect">
                                  <p:stCondLst>
                                    <p:cond delay="0"/>
                                  </p:stCondLst>
                                  <p:childTnLst>
                                    <p:animScale>
                                      <p:cBhvr>
                                        <p:cTn id="52" dur="2000" fill="hold"/>
                                        <p:tgtEl>
                                          <p:spTgt spid="32"/>
                                        </p:tgtEl>
                                      </p:cBhvr>
                                      <p:by x="100000" y="50000"/>
                                    </p:animScale>
                                  </p:childTnLst>
                                </p:cTn>
                              </p:par>
                              <p:par>
                                <p:cTn id="53" presetID="42" presetClass="path" presetSubtype="0" fill="hold" grpId="2" nodeType="withEffect">
                                  <p:stCondLst>
                                    <p:cond delay="0"/>
                                  </p:stCondLst>
                                  <p:childTnLst>
                                    <p:animMotion origin="layout" path="M -4.58333E-6 -7.40741E-7 L 0.06485 -0.03472 " pathEditMode="relative" rAng="0" ptsTypes="AA">
                                      <p:cBhvr>
                                        <p:cTn id="54" dur="2000" fill="hold"/>
                                        <p:tgtEl>
                                          <p:spTgt spid="32"/>
                                        </p:tgtEl>
                                        <p:attrNameLst>
                                          <p:attrName>ppt_x</p:attrName>
                                          <p:attrName>ppt_y</p:attrName>
                                        </p:attrNameLst>
                                      </p:cBhvr>
                                      <p:rCtr x="3242" y="-1736"/>
                                    </p:animMotion>
                                  </p:childTnLst>
                                </p:cTn>
                              </p:par>
                              <p:par>
                                <p:cTn id="55" presetID="42" presetClass="path" presetSubtype="0" fill="hold" nodeType="withEffect">
                                  <p:stCondLst>
                                    <p:cond delay="0"/>
                                  </p:stCondLst>
                                  <p:childTnLst>
                                    <p:animMotion origin="layout" path="M 4.16667E-7 7.40741E-7 L 0.03307 -0.06759 " pathEditMode="relative" rAng="0" ptsTypes="AA">
                                      <p:cBhvr>
                                        <p:cTn id="56" dur="2000" fill="hold"/>
                                        <p:tgtEl>
                                          <p:spTgt spid="33"/>
                                        </p:tgtEl>
                                        <p:attrNameLst>
                                          <p:attrName>ppt_x</p:attrName>
                                          <p:attrName>ppt_y</p:attrName>
                                        </p:attrNameLst>
                                      </p:cBhvr>
                                      <p:rCtr x="1654" y="-3380"/>
                                    </p:animMotion>
                                  </p:childTnLst>
                                </p:cTn>
                              </p:par>
                              <p:par>
                                <p:cTn id="57" presetID="42" presetClass="path" presetSubtype="0" fill="hold" nodeType="withEffect">
                                  <p:stCondLst>
                                    <p:cond delay="0"/>
                                  </p:stCondLst>
                                  <p:childTnLst>
                                    <p:animMotion origin="layout" path="M 2.5E-6 3.7037E-6 L 0.03333 -0.06621 " pathEditMode="relative" rAng="0" ptsTypes="AA">
                                      <p:cBhvr>
                                        <p:cTn id="58" dur="2000" fill="hold"/>
                                        <p:tgtEl>
                                          <p:spTgt spid="34"/>
                                        </p:tgtEl>
                                        <p:attrNameLst>
                                          <p:attrName>ppt_x</p:attrName>
                                          <p:attrName>ppt_y</p:attrName>
                                        </p:attrNameLst>
                                      </p:cBhvr>
                                      <p:rCtr x="1667" y="-3310"/>
                                    </p:animMotion>
                                  </p:childTnLst>
                                </p:cTn>
                              </p:par>
                              <p:par>
                                <p:cTn id="59" presetID="42" presetClass="path" presetSubtype="0" fill="hold" nodeType="withEffect">
                                  <p:stCondLst>
                                    <p:cond delay="0"/>
                                  </p:stCondLst>
                                  <p:childTnLst>
                                    <p:animMotion origin="layout" path="M -2.70833E-6 4.81481E-6 L 0.03295 0.03217 " pathEditMode="relative" rAng="0" ptsTypes="AA">
                                      <p:cBhvr>
                                        <p:cTn id="60" dur="2000" fill="hold"/>
                                        <p:tgtEl>
                                          <p:spTgt spid="36"/>
                                        </p:tgtEl>
                                        <p:attrNameLst>
                                          <p:attrName>ppt_x</p:attrName>
                                          <p:attrName>ppt_y</p:attrName>
                                        </p:attrNameLst>
                                      </p:cBhvr>
                                      <p:rCtr x="1641" y="1597"/>
                                    </p:animMotion>
                                  </p:childTnLst>
                                </p:cTn>
                              </p:par>
                              <p:par>
                                <p:cTn id="61" presetID="42" presetClass="path" presetSubtype="0" fill="hold" nodeType="withEffect">
                                  <p:stCondLst>
                                    <p:cond delay="0"/>
                                  </p:stCondLst>
                                  <p:childTnLst>
                                    <p:animMotion origin="layout" path="M -3.95833E-6 2.22222E-6 L 0.03347 0.03403 " pathEditMode="relative" rAng="0" ptsTypes="AA">
                                      <p:cBhvr>
                                        <p:cTn id="62" dur="2000" fill="hold"/>
                                        <p:tgtEl>
                                          <p:spTgt spid="35"/>
                                        </p:tgtEl>
                                        <p:attrNameLst>
                                          <p:attrName>ppt_x</p:attrName>
                                          <p:attrName>ppt_y</p:attrName>
                                        </p:attrNameLst>
                                      </p:cBhvr>
                                      <p:rCtr x="1667" y="1690"/>
                                    </p:animMotion>
                                  </p:childTnLst>
                                </p:cTn>
                              </p:par>
                              <p:par>
                                <p:cTn id="63" presetID="8" presetClass="emph" presetSubtype="0" fill="hold" nodeType="withEffect">
                                  <p:stCondLst>
                                    <p:cond delay="0"/>
                                  </p:stCondLst>
                                  <p:childTnLst>
                                    <p:animRot by="1800000">
                                      <p:cBhvr>
                                        <p:cTn id="64" dur="2000" fill="hold"/>
                                        <p:tgtEl>
                                          <p:spTgt spid="33"/>
                                        </p:tgtEl>
                                        <p:attrNameLst>
                                          <p:attrName>r</p:attrName>
                                        </p:attrNameLst>
                                      </p:cBhvr>
                                    </p:animRot>
                                  </p:childTnLst>
                                </p:cTn>
                              </p:par>
                              <p:par>
                                <p:cTn id="65" presetID="8" presetClass="emph" presetSubtype="0" fill="hold" nodeType="withEffect">
                                  <p:stCondLst>
                                    <p:cond delay="0"/>
                                  </p:stCondLst>
                                  <p:childTnLst>
                                    <p:animRot by="1800000">
                                      <p:cBhvr>
                                        <p:cTn id="66" dur="2000" fill="hold"/>
                                        <p:tgtEl>
                                          <p:spTgt spid="34"/>
                                        </p:tgtEl>
                                        <p:attrNameLst>
                                          <p:attrName>r</p:attrName>
                                        </p:attrNameLst>
                                      </p:cBhvr>
                                    </p:animRot>
                                  </p:childTnLst>
                                </p:cTn>
                              </p:par>
                              <p:par>
                                <p:cTn id="67" presetID="8" presetClass="emph" presetSubtype="0" fill="hold" nodeType="withEffect">
                                  <p:stCondLst>
                                    <p:cond delay="0"/>
                                  </p:stCondLst>
                                  <p:childTnLst>
                                    <p:animRot by="1800000">
                                      <p:cBhvr>
                                        <p:cTn id="68" dur="2000" fill="hold"/>
                                        <p:tgtEl>
                                          <p:spTgt spid="36"/>
                                        </p:tgtEl>
                                        <p:attrNameLst>
                                          <p:attrName>r</p:attrName>
                                        </p:attrNameLst>
                                      </p:cBhvr>
                                    </p:animRot>
                                  </p:childTnLst>
                                </p:cTn>
                              </p:par>
                              <p:par>
                                <p:cTn id="69" presetID="8" presetClass="emph" presetSubtype="0" fill="hold" nodeType="withEffect">
                                  <p:stCondLst>
                                    <p:cond delay="0"/>
                                  </p:stCondLst>
                                  <p:childTnLst>
                                    <p:animRot by="1800000">
                                      <p:cBhvr>
                                        <p:cTn id="70" dur="2000" fill="hold"/>
                                        <p:tgtEl>
                                          <p:spTgt spid="35"/>
                                        </p:tgtEl>
                                        <p:attrNameLst>
                                          <p:attrName>r</p:attrName>
                                        </p:attrNameLst>
                                      </p:cBhvr>
                                    </p:animRot>
                                  </p:childTnLst>
                                </p:cTn>
                              </p:par>
                              <p:par>
                                <p:cTn id="71" presetID="1" presetClass="entr" presetSubtype="0" fill="hold" grpId="1" nodeType="withEffect">
                                  <p:stCondLst>
                                    <p:cond delay="150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0" grpId="1"/>
      <p:bldP spid="31" grpId="0" animBg="1"/>
      <p:bldP spid="31" grpId="1" animBg="1"/>
      <p:bldP spid="32" grpId="0" animBg="1"/>
      <p:bldP spid="32" grpId="1" animBg="1"/>
      <p:bldP spid="32"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火箭工程案例</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阿波羅</a:t>
            </a:r>
            <a:r>
              <a:rPr lang="en-US" altLang="zh-TW" dirty="0">
                <a:latin typeface="微軟正黑體" panose="020B0604030504040204" pitchFamily="34" charset="-120"/>
                <a:ea typeface="微軟正黑體" panose="020B0604030504040204" pitchFamily="34" charset="-120"/>
              </a:rPr>
              <a:t>13</a:t>
            </a:r>
            <a:r>
              <a:rPr lang="zh-TW" altLang="en-US" dirty="0">
                <a:latin typeface="微軟正黑體" panose="020B0604030504040204" pitchFamily="34" charset="-120"/>
                <a:ea typeface="微軟正黑體" panose="020B0604030504040204" pitchFamily="34" charset="-120"/>
              </a:rPr>
              <a:t>號</a:t>
            </a:r>
          </a:p>
        </p:txBody>
      </p:sp>
      <p:sp>
        <p:nvSpPr>
          <p:cNvPr id="4" name="文字方塊 3"/>
          <p:cNvSpPr txBox="1"/>
          <p:nvPr/>
        </p:nvSpPr>
        <p:spPr>
          <a:xfrm>
            <a:off x="1627094" y="6308209"/>
            <a:ext cx="8606118" cy="276999"/>
          </a:xfrm>
          <a:prstGeom prst="rect">
            <a:avLst/>
          </a:prstGeom>
          <a:noFill/>
        </p:spPr>
        <p:txBody>
          <a:bodyPr wrap="square" rtlCol="0">
            <a:spAutoFit/>
          </a:bodyPr>
          <a:lstStyle/>
          <a:p>
            <a:r>
              <a:rPr lang="en-US" altLang="zh-TW" sz="1200" dirty="0">
                <a:hlinkClick r:id="rId2"/>
              </a:rPr>
              <a:t>https://www.youtube.com/watch?v=XLMDSjCzEx8</a:t>
            </a:r>
            <a:endParaRPr lang="zh-TW" altLang="en-US" sz="1200" dirty="0"/>
          </a:p>
        </p:txBody>
      </p:sp>
      <p:pic>
        <p:nvPicPr>
          <p:cNvPr id="5" name="圖片 4"/>
          <p:cNvPicPr>
            <a:picLocks noChangeAspect="1"/>
          </p:cNvPicPr>
          <p:nvPr/>
        </p:nvPicPr>
        <p:blipFill>
          <a:blip r:embed="rId3"/>
          <a:stretch>
            <a:fillRect/>
          </a:stretch>
        </p:blipFill>
        <p:spPr>
          <a:xfrm>
            <a:off x="1194547" y="1705099"/>
            <a:ext cx="9802906" cy="452146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0721" y="1414272"/>
            <a:ext cx="10914972"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描述立體的物品，只需要一張圖就夠嗎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這是一顆球嗎</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19" name="橢圓 18"/>
          <p:cNvSpPr/>
          <p:nvPr/>
        </p:nvSpPr>
        <p:spPr>
          <a:xfrm>
            <a:off x="838200" y="3221045"/>
            <a:ext cx="2207653" cy="21055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12101" y="2088743"/>
            <a:ext cx="4228496" cy="4228496"/>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p:cNvSpPr txBox="1"/>
          <p:nvPr/>
        </p:nvSpPr>
        <p:spPr>
          <a:xfrm>
            <a:off x="8989752" y="5543073"/>
            <a:ext cx="150360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圓柱體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椅子</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1030" name="Picture 6" descr="球体- 抖音百科"/>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4371068" y="2911778"/>
            <a:ext cx="2697178" cy="2724083"/>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p:cNvSpPr/>
          <p:nvPr/>
        </p:nvSpPr>
        <p:spPr>
          <a:xfrm>
            <a:off x="3389709" y="3982437"/>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3531376" y="3381285"/>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1032" name="Picture 8" descr="卡通眼夹艺术-眼睛PNG图片素材下载_图片编号997186-PNG素材网"/>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9778" b="89778" l="4000" r="97778">
                        <a14:foregroundMark x1="7556" y1="24000" x2="7556" y2="28000"/>
                        <a14:foregroundMark x1="4444" y1="34667" x2="4000" y2="48444"/>
                        <a14:foregroundMark x1="59111" y1="66222" x2="65778" y2="64889"/>
                        <a14:foregroundMark x1="90222" y1="68889" x2="96889" y2="46222"/>
                        <a14:foregroundMark x1="96889" y1="46222" x2="92444" y2="24444"/>
                        <a14:foregroundMark x1="92444" y1="24444" x2="92000" y2="24000"/>
                        <a14:foregroundMark x1="96444" y1="36000" x2="97778"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9073764" y="1414272"/>
            <a:ext cx="729199" cy="729199"/>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6980630" y="2379284"/>
            <a:ext cx="130720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還是</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28" name="直線單箭頭接點 27"/>
          <p:cNvCxnSpPr/>
          <p:nvPr/>
        </p:nvCxnSpPr>
        <p:spPr>
          <a:xfrm>
            <a:off x="9402948" y="2211991"/>
            <a:ext cx="0" cy="67931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0721" y="1414272"/>
            <a:ext cx="10964591"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再多給一張從側面看的圖呢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從上面看</a:t>
            </a: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從側面看</a:t>
            </a:r>
          </a:p>
        </p:txBody>
      </p:sp>
      <p:sp>
        <p:nvSpPr>
          <p:cNvPr id="19" name="橢圓 18"/>
          <p:cNvSpPr/>
          <p:nvPr/>
        </p:nvSpPr>
        <p:spPr>
          <a:xfrm>
            <a:off x="2588654" y="2097260"/>
            <a:ext cx="1653544" cy="15736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5046" y="1556627"/>
            <a:ext cx="4228496" cy="4228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球体- 抖音百科"/>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6798289" y="2749895"/>
            <a:ext cx="2076373" cy="2097085"/>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p:cNvSpPr/>
          <p:nvPr/>
        </p:nvSpPr>
        <p:spPr>
          <a:xfrm>
            <a:off x="5347290" y="3429000"/>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488957" y="2884067"/>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sp>
        <p:nvSpPr>
          <p:cNvPr id="4" name="矩形 3"/>
          <p:cNvSpPr/>
          <p:nvPr/>
        </p:nvSpPr>
        <p:spPr>
          <a:xfrm>
            <a:off x="2653048" y="4318470"/>
            <a:ext cx="1589149" cy="18584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矩形 4"/>
          <p:cNvSpPr/>
          <p:nvPr/>
        </p:nvSpPr>
        <p:spPr>
          <a:xfrm>
            <a:off x="9111803" y="2150772"/>
            <a:ext cx="2176529" cy="323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通常需要幾張圖呢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簡單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對稱</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的物體或許</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張就夠了。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複雜的物體則需要</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張。</a:t>
            </a:r>
            <a:endParaRPr lang="en-US" altLang="zh-TW" dirty="0">
              <a:latin typeface="微軟正黑體" panose="020B0604030504040204" pitchFamily="34" charset="-120"/>
              <a:ea typeface="微軟正黑體" panose="020B0604030504040204" pitchFamily="34" charset="-120"/>
            </a:endParaRPr>
          </a:p>
          <a:p>
            <a:r>
              <a:rPr lang="zh-TW" altLang="en-US" b="1" dirty="0">
                <a:solidFill>
                  <a:schemeClr val="accent1"/>
                </a:solidFill>
                <a:latin typeface="微軟正黑體" panose="020B0604030504040204" pitchFamily="34" charset="-120"/>
                <a:ea typeface="微軟正黑體" panose="020B0604030504040204" pitchFamily="34" charset="-120"/>
              </a:rPr>
              <a:t>三視圖</a:t>
            </a:r>
          </a:p>
        </p:txBody>
      </p:sp>
      <p:pic>
        <p:nvPicPr>
          <p:cNvPr id="2050" name="Picture 2" descr="基礎】立體模型的三視圖| 數學| 均一教育平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379" y="2601035"/>
            <a:ext cx="3717242" cy="31968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28429" y="123212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矩形 5"/>
          <p:cNvSpPr/>
          <p:nvPr/>
        </p:nvSpPr>
        <p:spPr>
          <a:xfrm>
            <a:off x="7828427" y="1807382"/>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7" name="矩形 6"/>
          <p:cNvSpPr/>
          <p:nvPr/>
        </p:nvSpPr>
        <p:spPr>
          <a:xfrm>
            <a:off x="7828426" y="2382638"/>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8465936"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p:cNvSpPr/>
          <p:nvPr/>
        </p:nvSpPr>
        <p:spPr>
          <a:xfrm>
            <a:off x="9101155"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p:cNvSpPr/>
          <p:nvPr/>
        </p:nvSpPr>
        <p:spPr>
          <a:xfrm>
            <a:off x="1638438" y="4090160"/>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矩形 10"/>
          <p:cNvSpPr/>
          <p:nvPr/>
        </p:nvSpPr>
        <p:spPr>
          <a:xfrm>
            <a:off x="1638436" y="4665416"/>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2" name="矩形 11"/>
          <p:cNvSpPr/>
          <p:nvPr/>
        </p:nvSpPr>
        <p:spPr>
          <a:xfrm>
            <a:off x="1638435" y="5240672"/>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3" name="矩形 12"/>
          <p:cNvSpPr/>
          <p:nvPr/>
        </p:nvSpPr>
        <p:spPr>
          <a:xfrm>
            <a:off x="2275945"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p:cNvSpPr/>
          <p:nvPr/>
        </p:nvSpPr>
        <p:spPr>
          <a:xfrm>
            <a:off x="2911164"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矩形 14"/>
          <p:cNvSpPr/>
          <p:nvPr/>
        </p:nvSpPr>
        <p:spPr>
          <a:xfrm>
            <a:off x="9096998" y="181007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矩形 15"/>
          <p:cNvSpPr/>
          <p:nvPr/>
        </p:nvSpPr>
        <p:spPr>
          <a:xfrm>
            <a:off x="9097000" y="1240711"/>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矩形 16"/>
          <p:cNvSpPr/>
          <p:nvPr/>
        </p:nvSpPr>
        <p:spPr>
          <a:xfrm>
            <a:off x="8331013" y="4665190"/>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8" name="矩形 17"/>
          <p:cNvSpPr/>
          <p:nvPr/>
        </p:nvSpPr>
        <p:spPr>
          <a:xfrm>
            <a:off x="8331014" y="5225647"/>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9" name="矩形 18"/>
          <p:cNvSpPr/>
          <p:nvPr/>
        </p:nvSpPr>
        <p:spPr>
          <a:xfrm>
            <a:off x="8331013" y="5800903"/>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0" name="矩形 19"/>
          <p:cNvSpPr/>
          <p:nvPr/>
        </p:nvSpPr>
        <p:spPr>
          <a:xfrm>
            <a:off x="8968523"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1" name="矩形 20"/>
          <p:cNvSpPr/>
          <p:nvPr/>
        </p:nvSpPr>
        <p:spPr>
          <a:xfrm>
            <a:off x="9603742"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21"/>
          <p:cNvSpPr/>
          <p:nvPr/>
        </p:nvSpPr>
        <p:spPr>
          <a:xfrm>
            <a:off x="9599585" y="5228341"/>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矩形 22"/>
          <p:cNvSpPr/>
          <p:nvPr/>
        </p:nvSpPr>
        <p:spPr>
          <a:xfrm>
            <a:off x="9599587" y="4658976"/>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1" name="矩形 30"/>
          <p:cNvSpPr/>
          <p:nvPr/>
        </p:nvSpPr>
        <p:spPr>
          <a:xfrm>
            <a:off x="8968523" y="523763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矩形 31"/>
          <p:cNvSpPr/>
          <p:nvPr/>
        </p:nvSpPr>
        <p:spPr>
          <a:xfrm>
            <a:off x="8968523" y="4665415"/>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1963633" y="5991801"/>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前視圖</a:t>
            </a:r>
          </a:p>
        </p:txBody>
      </p:sp>
      <p:sp>
        <p:nvSpPr>
          <p:cNvPr id="34" name="文字方塊 33"/>
          <p:cNvSpPr txBox="1"/>
          <p:nvPr/>
        </p:nvSpPr>
        <p:spPr>
          <a:xfrm>
            <a:off x="10490515" y="5840899"/>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5" name="文字方塊 34"/>
          <p:cNvSpPr txBox="1"/>
          <p:nvPr/>
        </p:nvSpPr>
        <p:spPr>
          <a:xfrm>
            <a:off x="8348324" y="654896"/>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上視圖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machine ??</a:t>
            </a:r>
            <a:endParaRPr lang="zh-TW" altLang="en-US" dirty="0"/>
          </a:p>
        </p:txBody>
      </p:sp>
      <p:sp>
        <p:nvSpPr>
          <p:cNvPr id="3" name="內容版面配置區 2"/>
          <p:cNvSpPr>
            <a:spLocks noGrp="1"/>
          </p:cNvSpPr>
          <p:nvPr>
            <p:ph idx="1"/>
          </p:nvPr>
        </p:nvSpPr>
        <p:spPr/>
        <p:txBody>
          <a:bodyPr/>
          <a:lstStyle/>
          <a:p>
            <a:r>
              <a:rPr lang="zh-TW" altLang="en-US" dirty="0"/>
              <a:t>我覺得機器是</a:t>
            </a:r>
            <a:r>
              <a:rPr lang="en-US" altLang="zh-TW" dirty="0"/>
              <a:t>…(</a:t>
            </a:r>
            <a:r>
              <a:rPr lang="zh-TW" altLang="en-US" dirty="0"/>
              <a:t>學習單</a:t>
            </a:r>
            <a:r>
              <a:rPr lang="en-US" altLang="zh-TW" dirty="0"/>
              <a:t>)</a:t>
            </a:r>
            <a:endParaRPr lang="zh-TW" altLang="en-US" dirty="0"/>
          </a:p>
        </p:txBody>
      </p:sp>
      <p:sp>
        <p:nvSpPr>
          <p:cNvPr id="4" name="矩形: 圓角 3"/>
          <p:cNvSpPr/>
          <p:nvPr/>
        </p:nvSpPr>
        <p:spPr>
          <a:xfrm>
            <a:off x="1100663" y="2726267"/>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能量轉換</a:t>
            </a:r>
          </a:p>
        </p:txBody>
      </p:sp>
      <p:sp>
        <p:nvSpPr>
          <p:cNvPr id="5" name="矩形: 圓角 4"/>
          <p:cNvSpPr/>
          <p:nvPr/>
        </p:nvSpPr>
        <p:spPr>
          <a:xfrm>
            <a:off x="3365499" y="3820053"/>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人類設計的工具</a:t>
            </a:r>
          </a:p>
        </p:txBody>
      </p:sp>
      <p:sp>
        <p:nvSpPr>
          <p:cNvPr id="6" name="矩形: 圓角 5"/>
          <p:cNvSpPr/>
          <p:nvPr/>
        </p:nvSpPr>
        <p:spPr>
          <a:xfrm>
            <a:off x="6170144" y="2879725"/>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省時省力</a:t>
            </a:r>
          </a:p>
        </p:txBody>
      </p:sp>
      <p:sp>
        <p:nvSpPr>
          <p:cNvPr id="7" name="矩形: 圓角 6"/>
          <p:cNvSpPr/>
          <p:nvPr/>
        </p:nvSpPr>
        <p:spPr>
          <a:xfrm>
            <a:off x="1642530" y="5318390"/>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連桿、凸輪、齒輪</a:t>
            </a:r>
          </a:p>
        </p:txBody>
      </p:sp>
      <p:sp>
        <p:nvSpPr>
          <p:cNvPr id="8" name="矩形: 圓角 7"/>
          <p:cNvSpPr/>
          <p:nvPr/>
        </p:nvSpPr>
        <p:spPr>
          <a:xfrm>
            <a:off x="6434665" y="4334933"/>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增強效率</a:t>
            </a:r>
          </a:p>
        </p:txBody>
      </p:sp>
      <p:sp>
        <p:nvSpPr>
          <p:cNvPr id="9" name="矩形: 圓角 8"/>
          <p:cNvSpPr/>
          <p:nvPr/>
        </p:nvSpPr>
        <p:spPr>
          <a:xfrm>
            <a:off x="8788404" y="3468686"/>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a:solidFill>
                  <a:schemeClr val="tx1">
                    <a:lumMod val="75000"/>
                    <a:lumOff val="25000"/>
                  </a:schemeClr>
                </a:solidFill>
                <a:latin typeface="微軟正黑體" panose="020B0604030504040204" pitchFamily="34" charset="-120"/>
                <a:ea typeface="微軟正黑體" panose="020B0604030504040204" pitchFamily="34" charset="-120"/>
              </a:rPr>
              <a:t>自動化操作</a:t>
            </a:r>
            <a:endPar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三視圖畫法</a:t>
            </a:r>
          </a:p>
        </p:txBody>
      </p:sp>
      <p:pic>
        <p:nvPicPr>
          <p:cNvPr id="7" name="內容版面配置區 6"/>
          <p:cNvPicPr>
            <a:picLocks noGrp="1" noChangeAspect="1"/>
          </p:cNvPicPr>
          <p:nvPr>
            <p:ph idx="1"/>
          </p:nvPr>
        </p:nvPicPr>
        <p:blipFill>
          <a:blip r:embed="rId2"/>
          <a:stretch>
            <a:fillRect/>
          </a:stretch>
        </p:blipFill>
        <p:spPr>
          <a:xfrm>
            <a:off x="4848310" y="1627731"/>
            <a:ext cx="6797381" cy="4351338"/>
          </a:xfrm>
        </p:spPr>
      </p:pic>
      <p:grpSp>
        <p:nvGrpSpPr>
          <p:cNvPr id="25" name="群組 24"/>
          <p:cNvGrpSpPr/>
          <p:nvPr/>
        </p:nvGrpSpPr>
        <p:grpSpPr>
          <a:xfrm>
            <a:off x="4679671" y="1824735"/>
            <a:ext cx="6896766" cy="4192045"/>
            <a:chOff x="387636" y="2089267"/>
            <a:chExt cx="6896766" cy="4192045"/>
          </a:xfrm>
        </p:grpSpPr>
        <p:sp>
          <p:nvSpPr>
            <p:cNvPr id="10" name="矩形 9"/>
            <p:cNvSpPr/>
            <p:nvPr/>
          </p:nvSpPr>
          <p:spPr>
            <a:xfrm>
              <a:off x="2178205" y="3486615"/>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178204" y="4883693"/>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178204" y="208926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836019" y="3486074"/>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626587" y="348661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87636" y="3488732"/>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546309" y="3803400"/>
            <a:ext cx="3330986" cy="2599959"/>
            <a:chOff x="7420735" y="163550"/>
            <a:chExt cx="3330986" cy="2599959"/>
          </a:xfrm>
        </p:grpSpPr>
        <p:pic>
          <p:nvPicPr>
            <p:cNvPr id="9" name="圖片 8"/>
            <p:cNvPicPr>
              <a:picLocks noChangeAspect="1"/>
            </p:cNvPicPr>
            <p:nvPr/>
          </p:nvPicPr>
          <p:blipFill>
            <a:blip r:embed="rId3"/>
            <a:stretch>
              <a:fillRect/>
            </a:stretch>
          </p:blipFill>
          <p:spPr>
            <a:xfrm>
              <a:off x="8074646" y="163550"/>
              <a:ext cx="2677075" cy="2291576"/>
            </a:xfrm>
            <a:prstGeom prst="rect">
              <a:avLst/>
            </a:prstGeom>
          </p:spPr>
        </p:pic>
        <p:cxnSp>
          <p:nvCxnSpPr>
            <p:cNvPr id="17" name="直線單箭頭接點 16"/>
            <p:cNvCxnSpPr/>
            <p:nvPr/>
          </p:nvCxnSpPr>
          <p:spPr>
            <a:xfrm flipV="1">
              <a:off x="7782396" y="1553795"/>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p:cNvCxnSpPr/>
            <p:nvPr/>
          </p:nvCxnSpPr>
          <p:spPr>
            <a:xfrm flipV="1">
              <a:off x="8211136" y="171213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p:cNvCxnSpPr/>
            <p:nvPr/>
          </p:nvCxnSpPr>
          <p:spPr>
            <a:xfrm flipV="1">
              <a:off x="8627026" y="202236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2" name="圖形 21" descr="眼睛 以實心填滿"/>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0735" y="1849109"/>
              <a:ext cx="914400" cy="914400"/>
            </a:xfrm>
            <a:prstGeom prst="rect">
              <a:avLst/>
            </a:prstGeom>
          </p:spPr>
        </p:pic>
      </p:grpSp>
      <p:sp>
        <p:nvSpPr>
          <p:cNvPr id="26" name="文字方塊 25"/>
          <p:cNvSpPr txBox="1"/>
          <p:nvPr/>
        </p:nvSpPr>
        <p:spPr>
          <a:xfrm>
            <a:off x="6415821" y="3234692"/>
            <a:ext cx="901268" cy="369332"/>
          </a:xfrm>
          <a:prstGeom prst="rect">
            <a:avLst/>
          </a:prstGeom>
          <a:noFill/>
        </p:spPr>
        <p:txBody>
          <a:bodyPr wrap="square" rtlCol="0">
            <a:spAutoFit/>
          </a:bodyPr>
          <a:lstStyle/>
          <a:p>
            <a:r>
              <a:rPr lang="zh-TW" altLang="en-US" b="1">
                <a:solidFill>
                  <a:schemeClr val="accent1"/>
                </a:solidFill>
                <a:latin typeface="微軟正黑體" panose="020B0604030504040204" pitchFamily="34" charset="-120"/>
                <a:ea typeface="微軟正黑體" panose="020B0604030504040204" pitchFamily="34" charset="-120"/>
              </a:rPr>
              <a:t>前視圖</a:t>
            </a:r>
          </a:p>
        </p:txBody>
      </p:sp>
      <p:sp>
        <p:nvSpPr>
          <p:cNvPr id="27" name="文字方塊 26"/>
          <p:cNvSpPr txBox="1"/>
          <p:nvPr/>
        </p:nvSpPr>
        <p:spPr>
          <a:xfrm>
            <a:off x="6397662" y="1697583"/>
            <a:ext cx="1266788" cy="368300"/>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sym typeface="+mn-ea"/>
              </a:rPr>
              <a:t>上</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sym typeface="+mn-ea"/>
              </a:rPr>
              <a:t>俯</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8" name="文字方塊 27"/>
          <p:cNvSpPr txBox="1"/>
          <p:nvPr/>
        </p:nvSpPr>
        <p:spPr>
          <a:xfrm>
            <a:off x="6368356" y="4580881"/>
            <a:ext cx="1404043" cy="368300"/>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sym typeface="+mn-ea"/>
              </a:rPr>
              <a:t>下</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sym typeface="+mn-ea"/>
              </a:rPr>
              <a:t>仰</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9" name="文字方塊 28"/>
          <p:cNvSpPr txBox="1"/>
          <p:nvPr/>
        </p:nvSpPr>
        <p:spPr>
          <a:xfrm>
            <a:off x="4633832" y="3213438"/>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左視圖</a:t>
            </a:r>
          </a:p>
        </p:txBody>
      </p:sp>
      <p:sp>
        <p:nvSpPr>
          <p:cNvPr id="30" name="文字方塊 29"/>
          <p:cNvSpPr txBox="1"/>
          <p:nvPr/>
        </p:nvSpPr>
        <p:spPr>
          <a:xfrm>
            <a:off x="8142073" y="3183831"/>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1" name="文字方塊 30"/>
          <p:cNvSpPr txBox="1"/>
          <p:nvPr/>
        </p:nvSpPr>
        <p:spPr>
          <a:xfrm>
            <a:off x="9922832" y="3174939"/>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後視圖</a:t>
            </a:r>
          </a:p>
        </p:txBody>
      </p:sp>
      <p:sp>
        <p:nvSpPr>
          <p:cNvPr id="32" name="矩形 31"/>
          <p:cNvSpPr/>
          <p:nvPr/>
        </p:nvSpPr>
        <p:spPr>
          <a:xfrm>
            <a:off x="4561546" y="1697582"/>
            <a:ext cx="3648762" cy="295478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12750" y="1691005"/>
            <a:ext cx="3888740" cy="193802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通常選最複雜的面繪製前視圖</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上視圖在前視圖上側</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通常</a:t>
            </a:r>
            <a:r>
              <a:rPr lang="zh-TW" altLang="en-US" sz="2000" dirty="0">
                <a:latin typeface="微軟正黑體" panose="020B0604030504040204" pitchFamily="34" charset="-120"/>
                <a:ea typeface="微軟正黑體" panose="020B0604030504040204" pitchFamily="34" charset="-120"/>
              </a:rPr>
              <a:t>右</a:t>
            </a:r>
            <a:r>
              <a:rPr lang="zh-TW" altLang="en-US" sz="2000" dirty="0">
                <a:latin typeface="微軟正黑體" panose="020B0604030504040204" pitchFamily="34" charset="-120"/>
                <a:ea typeface="微軟正黑體" panose="020B0604030504040204" pitchFamily="34" charset="-120"/>
                <a:sym typeface="+mn-ea"/>
              </a:rPr>
              <a:t>視</a:t>
            </a:r>
            <a:r>
              <a:rPr lang="zh-TW" altLang="en-US" sz="2000" dirty="0">
                <a:latin typeface="微軟正黑體" panose="020B0604030504040204" pitchFamily="34" charset="-120"/>
                <a:ea typeface="微軟正黑體" panose="020B0604030504040204" pitchFamily="34" charset="-120"/>
              </a:rPr>
              <a:t>圖或左</a:t>
            </a:r>
            <a:r>
              <a:rPr lang="zh-TW" altLang="en-US" sz="2000" dirty="0">
                <a:latin typeface="微軟正黑體" panose="020B0604030504040204" pitchFamily="34" charset="-120"/>
                <a:ea typeface="微軟正黑體" panose="020B0604030504040204" pitchFamily="34" charset="-120"/>
                <a:sym typeface="+mn-ea"/>
              </a:rPr>
              <a:t>視圖挑一個畫</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右視圖在前視圖右側</a:t>
            </a:r>
            <a:endParaRPr lang="zh-TW" altLang="en-US"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左視圖在前視圖左側</a:t>
            </a:r>
          </a:p>
          <a:p>
            <a:pPr marL="342900" indent="-342900">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sym typeface="+mn-ea"/>
              </a:rPr>
              <a:t>三張圖需對齊</a:t>
            </a:r>
          </a:p>
        </p:txBody>
      </p:sp>
      <p:sp>
        <p:nvSpPr>
          <p:cNvPr id="34" name="手繪多邊形: 圖案 33"/>
          <p:cNvSpPr/>
          <p:nvPr/>
        </p:nvSpPr>
        <p:spPr>
          <a:xfrm>
            <a:off x="6972300" y="965200"/>
            <a:ext cx="1060450" cy="711200"/>
          </a:xfrm>
          <a:custGeom>
            <a:avLst/>
            <a:gdLst>
              <a:gd name="connsiteX0" fmla="*/ 1060450 w 1060450"/>
              <a:gd name="connsiteY0" fmla="*/ 0 h 711200"/>
              <a:gd name="connsiteX1" fmla="*/ 736600 w 1060450"/>
              <a:gd name="connsiteY1" fmla="*/ 311150 h 711200"/>
              <a:gd name="connsiteX2" fmla="*/ 628650 w 1060450"/>
              <a:gd name="connsiteY2" fmla="*/ 304800 h 711200"/>
              <a:gd name="connsiteX3" fmla="*/ 533400 w 1060450"/>
              <a:gd name="connsiteY3" fmla="*/ 228600 h 711200"/>
              <a:gd name="connsiteX4" fmla="*/ 514350 w 1060450"/>
              <a:gd name="connsiteY4" fmla="*/ 184150 h 711200"/>
              <a:gd name="connsiteX5" fmla="*/ 558800 w 1060450"/>
              <a:gd name="connsiteY5" fmla="*/ 171450 h 711200"/>
              <a:gd name="connsiteX6" fmla="*/ 768350 w 1060450"/>
              <a:gd name="connsiteY6" fmla="*/ 241300 h 711200"/>
              <a:gd name="connsiteX7" fmla="*/ 552450 w 1060450"/>
              <a:gd name="connsiteY7" fmla="*/ 514350 h 711200"/>
              <a:gd name="connsiteX8" fmla="*/ 203200 w 1060450"/>
              <a:gd name="connsiteY8" fmla="*/ 615950 h 711200"/>
              <a:gd name="connsiteX9" fmla="*/ 38100 w 1060450"/>
              <a:gd name="connsiteY9" fmla="*/ 641350 h 711200"/>
              <a:gd name="connsiteX10" fmla="*/ 0 w 1060450"/>
              <a:gd name="connsiteY10" fmla="*/ 71120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450" h="711200">
                <a:moveTo>
                  <a:pt x="1060450" y="0"/>
                </a:moveTo>
                <a:cubicBezTo>
                  <a:pt x="939989" y="178073"/>
                  <a:pt x="942035" y="247237"/>
                  <a:pt x="736600" y="311150"/>
                </a:cubicBezTo>
                <a:cubicBezTo>
                  <a:pt x="702182" y="321858"/>
                  <a:pt x="664633" y="306917"/>
                  <a:pt x="628650" y="304800"/>
                </a:cubicBezTo>
                <a:cubicBezTo>
                  <a:pt x="596900" y="279400"/>
                  <a:pt x="561364" y="258117"/>
                  <a:pt x="533400" y="228600"/>
                </a:cubicBezTo>
                <a:cubicBezTo>
                  <a:pt x="522314" y="216898"/>
                  <a:pt x="507803" y="198881"/>
                  <a:pt x="514350" y="184150"/>
                </a:cubicBezTo>
                <a:cubicBezTo>
                  <a:pt x="520608" y="170069"/>
                  <a:pt x="543983" y="175683"/>
                  <a:pt x="558800" y="171450"/>
                </a:cubicBezTo>
                <a:cubicBezTo>
                  <a:pt x="572639" y="173427"/>
                  <a:pt x="756588" y="180136"/>
                  <a:pt x="768350" y="241300"/>
                </a:cubicBezTo>
                <a:cubicBezTo>
                  <a:pt x="787247" y="339565"/>
                  <a:pt x="579418" y="496681"/>
                  <a:pt x="552450" y="514350"/>
                </a:cubicBezTo>
                <a:cubicBezTo>
                  <a:pt x="411082" y="606970"/>
                  <a:pt x="352314" y="595074"/>
                  <a:pt x="203200" y="615950"/>
                </a:cubicBezTo>
                <a:cubicBezTo>
                  <a:pt x="148057" y="623670"/>
                  <a:pt x="93133" y="632883"/>
                  <a:pt x="38100" y="641350"/>
                </a:cubicBezTo>
                <a:lnTo>
                  <a:pt x="0" y="71120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8032750" y="704850"/>
            <a:ext cx="1885871"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選三個相連的角度做為三視圖</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工程圖繪製規則</a:t>
            </a:r>
          </a:p>
        </p:txBody>
      </p:sp>
      <p:sp>
        <p:nvSpPr>
          <p:cNvPr id="3" name="內容版面配置區 2"/>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寫上圖名、作者</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右下角區域</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繪製出</a:t>
            </a:r>
            <a:r>
              <a:rPr lang="zh-TW" altLang="en-US" dirty="0">
                <a:solidFill>
                  <a:schemeClr val="accent1"/>
                </a:solidFill>
                <a:latin typeface="微軟正黑體" panose="020B0604030504040204" pitchFamily="34" charset="-120"/>
                <a:ea typeface="微軟正黑體" panose="020B0604030504040204" pitchFamily="34" charset="-120"/>
              </a:rPr>
              <a:t>三視圖</a:t>
            </a:r>
            <a:endParaRPr lang="en-US" altLang="zh-TW" dirty="0">
              <a:solidFill>
                <a:schemeClr val="accent1"/>
              </a:solidFill>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線條種類</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實線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直接看到的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虛線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透視被擋住的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中心線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十字架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表示圓心</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p:txBody>
      </p:sp>
      <p:pic>
        <p:nvPicPr>
          <p:cNvPr id="4098" name="Picture 2" descr="產生工程圖- 2020 - SOLIDWORKS 說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445" y="1169350"/>
            <a:ext cx="6759194" cy="524831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096000" y="157349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上視圖</a:t>
            </a:r>
          </a:p>
        </p:txBody>
      </p:sp>
      <p:sp>
        <p:nvSpPr>
          <p:cNvPr id="7" name="文字方塊 6"/>
          <p:cNvSpPr txBox="1"/>
          <p:nvPr/>
        </p:nvSpPr>
        <p:spPr>
          <a:xfrm>
            <a:off x="5430591" y="481682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前視圖</a:t>
            </a:r>
          </a:p>
        </p:txBody>
      </p:sp>
      <p:sp>
        <p:nvSpPr>
          <p:cNvPr id="8" name="文字方塊 7"/>
          <p:cNvSpPr txBox="1"/>
          <p:nvPr/>
        </p:nvSpPr>
        <p:spPr>
          <a:xfrm>
            <a:off x="9427335" y="4228685"/>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右視圖</a:t>
            </a:r>
          </a:p>
        </p:txBody>
      </p:sp>
      <p:cxnSp>
        <p:nvCxnSpPr>
          <p:cNvPr id="6" name="直線接點 5"/>
          <p:cNvCxnSpPr/>
          <p:nvPr/>
        </p:nvCxnSpPr>
        <p:spPr>
          <a:xfrm flipV="1">
            <a:off x="8942052" y="1825625"/>
            <a:ext cx="977900" cy="635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8591550" y="3835400"/>
            <a:ext cx="965200"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477000" y="1825625"/>
            <a:ext cx="0" cy="9532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尺寸標示規則</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4231725" cy="4351338"/>
              </a:xfrm>
            </p:spPr>
            <p:txBody>
              <a:bodyPr/>
              <a:lstStyle/>
              <a:p>
                <a:r>
                  <a:rPr lang="zh-TW" altLang="en-US" dirty="0">
                    <a:latin typeface="微軟正黑體" panose="020B0604030504040204" pitchFamily="34" charset="-120"/>
                    <a:ea typeface="微軟正黑體" panose="020B0604030504040204" pitchFamily="34" charset="-120"/>
                  </a:rPr>
                  <a:t>標示直線長度</a:t>
                </a:r>
                <a:r>
                  <a:rPr lang="en-US" altLang="zh-TW" dirty="0">
                    <a:latin typeface="微軟正黑體" panose="020B0604030504040204" pitchFamily="34" charset="-120"/>
                    <a:ea typeface="微軟正黑體" panose="020B0604030504040204" pitchFamily="34" charset="-120"/>
                  </a:rPr>
                  <a:t>:</a:t>
                </a:r>
              </a:p>
              <a:p>
                <a:pPr marL="0" indent="0">
                  <a:buNone/>
                </a:pPr>
                <a:r>
                  <a:rPr lang="zh-TW" altLang="en-US" dirty="0">
                    <a:solidFill>
                      <a:schemeClr val="accent1"/>
                    </a:solidFill>
                    <a:latin typeface="微軟正黑體" panose="020B0604030504040204" pitchFamily="34" charset="-120"/>
                    <a:ea typeface="微軟正黑體" panose="020B0604030504040204" pitchFamily="34" charset="-120"/>
                  </a:rPr>
                  <a:t>大尺寸標在小尺寸外側</a:t>
                </a:r>
                <a:endParaRPr lang="en-US" altLang="zh-TW" dirty="0">
                  <a:solidFill>
                    <a:schemeClr val="accent1"/>
                  </a:solidFill>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標示</a:t>
                </a:r>
                <a:r>
                  <a:rPr lang="zh-TW" altLang="en-US" dirty="0">
                    <a:solidFill>
                      <a:srgbClr val="FF0000"/>
                    </a:solidFill>
                    <a:latin typeface="微軟正黑體" panose="020B0604030504040204" pitchFamily="34" charset="-120"/>
                    <a:ea typeface="微軟正黑體" panose="020B0604030504040204" pitchFamily="34" charset="-120"/>
                  </a:rPr>
                  <a:t>圓或圓弧</a:t>
                </a:r>
                <a:r>
                  <a:rPr lang="zh-TW" altLang="en-US" dirty="0">
                    <a:latin typeface="微軟正黑體" panose="020B0604030504040204" pitchFamily="34" charset="-120"/>
                    <a:ea typeface="微軟正黑體" panose="020B0604030504040204" pitchFamily="34" charset="-120"/>
                  </a:rPr>
                  <a:t>的大小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R(</a:t>
                </a:r>
                <a:r>
                  <a:rPr lang="zh-TW" altLang="en-US" dirty="0">
                    <a:latin typeface="微軟正黑體" panose="020B0604030504040204" pitchFamily="34" charset="-120"/>
                    <a:ea typeface="微軟正黑體" panose="020B0604030504040204" pitchFamily="34" charset="-120"/>
                  </a:rPr>
                  <a:t>半徑</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smtClean="0">
                        <a:solidFill>
                          <a:srgbClr val="FF0000"/>
                        </a:solidFill>
                        <a:latin typeface="Cambria Math" panose="02040503050406030204" pitchFamily="18" charset="0"/>
                      </a:rPr>
                      <m:t>∅</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直徑</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各數值包含準確值與估計值</a:t>
                </a:r>
              </a:p>
              <a:p>
                <a:endParaRPr lang="en-US" altLang="zh-TW"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825625"/>
                <a:ext cx="4231725" cy="4351338"/>
              </a:xfrm>
              <a:blipFill rotWithShape="1">
                <a:blip r:embed="rId2"/>
                <a:stretch>
                  <a:fillRect t="-496" r="2" b="-810"/>
                </a:stretch>
              </a:blipFill>
            </p:spPr>
            <p:txBody>
              <a:bodyPr/>
              <a:lstStyle/>
              <a:p>
                <a:r>
                  <a:rPr lang="en-US" altLang="en-US">
                    <a:noFill/>
                  </a:rPr>
                  <a:t> </a:t>
                </a:r>
              </a:p>
            </p:txBody>
          </p:sp>
        </mc:Fallback>
      </mc:AlternateContent>
      <p:pic>
        <p:nvPicPr>
          <p:cNvPr id="4" name="Picture 2" descr="產生工程圖- 2020 - SOLIDWORKS 說明"/>
          <p:cNvPicPr>
            <a:picLocks noChangeAspect="1" noChangeArrowheads="1"/>
          </p:cNvPicPr>
          <p:nvPr/>
        </p:nvPicPr>
        <p:blipFill rotWithShape="1">
          <a:blip r:embed="rId3">
            <a:extLst>
              <a:ext uri="{28A0092B-C50C-407E-A947-70E740481C1C}">
                <a14:useLocalDpi xmlns:a14="http://schemas.microsoft.com/office/drawing/2010/main" val="0"/>
              </a:ext>
            </a:extLst>
          </a:blip>
          <a:srcRect l="7684" t="31460" r="50969" b="28541"/>
          <a:stretch>
            <a:fillRect/>
          </a:stretch>
        </p:blipFill>
        <p:spPr bwMode="auto">
          <a:xfrm>
            <a:off x="5196623" y="1529702"/>
            <a:ext cx="6030479" cy="45298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rot="16200000">
            <a:off x="9969832" y="4039861"/>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30.0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6" name="矩形 5"/>
          <p:cNvSpPr/>
          <p:nvPr/>
        </p:nvSpPr>
        <p:spPr>
          <a:xfrm>
            <a:off x="6096000" y="1976907"/>
            <a:ext cx="959224"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10.0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
        <p:nvSpPr>
          <p:cNvPr id="7" name="矩形 6"/>
          <p:cNvSpPr/>
          <p:nvPr/>
        </p:nvSpPr>
        <p:spPr>
          <a:xfrm rot="16200000">
            <a:off x="4906872" y="2844691"/>
            <a:ext cx="985051"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10.0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矩形 7"/>
              <p:cNvSpPr/>
              <p:nvPr/>
            </p:nvSpPr>
            <p:spPr>
              <a:xfrm rot="1790154">
                <a:off x="7844271" y="4032752"/>
                <a:ext cx="1065382"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TW" sz="2400" i="1" smtClean="0">
                        <a:solidFill>
                          <a:srgbClr val="FF0000"/>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微軟正黑體" panose="020B0604030504040204" pitchFamily="34" charset="-120"/>
                    <a:ea typeface="微軟正黑體" panose="020B0604030504040204" pitchFamily="34" charset="-120"/>
                  </a:rPr>
                  <a:t>10.0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rot="1790154">
                <a:off x="7844271" y="4032752"/>
                <a:ext cx="1065382" cy="405549"/>
              </a:xfrm>
              <a:prstGeom prst="rect">
                <a:avLst/>
              </a:prstGeom>
              <a:blipFill rotWithShape="1">
                <a:blip r:embed="rId4"/>
                <a:stretch>
                  <a:fillRect l="-3706" t="-60876" r="-3639" b="-60838"/>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
        <p:nvSpPr>
          <p:cNvPr id="9" name="矩形 8"/>
          <p:cNvSpPr/>
          <p:nvPr/>
        </p:nvSpPr>
        <p:spPr>
          <a:xfrm>
            <a:off x="7540020" y="1435859"/>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40.0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395882" y="708212"/>
            <a:ext cx="4043083" cy="562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Title 1"/>
          <p:cNvSpPr>
            <a:spLocks noGrp="1"/>
          </p:cNvSpPr>
          <p:nvPr>
            <p:ph type="title"/>
          </p:nvPr>
        </p:nvSpPr>
        <p:spPr>
          <a:xfrm>
            <a:off x="838200" y="365125"/>
            <a:ext cx="10515600" cy="1325563"/>
          </a:xfrm>
        </p:spPr>
        <p:txBody>
          <a:bodyPr/>
          <a:lstStyle/>
          <a:p>
            <a:r>
              <a:rPr lang="zh-TW" altLang="en-US" dirty="0">
                <a:latin typeface="微軟正黑體" panose="020B0604030504040204" pitchFamily="34" charset="-120"/>
                <a:ea typeface="微軟正黑體" panose="020B0604030504040204" pitchFamily="34" charset="-120"/>
                <a:sym typeface="+mn-ea"/>
              </a:rPr>
              <a:t>中心線繪製</a:t>
            </a:r>
          </a:p>
        </p:txBody>
      </p:sp>
      <p:sp>
        <p:nvSpPr>
          <p:cNvPr id="5" name="橢圓 4"/>
          <p:cNvSpPr/>
          <p:nvPr/>
        </p:nvSpPr>
        <p:spPr>
          <a:xfrm>
            <a:off x="9471419" y="1659745"/>
            <a:ext cx="1653544" cy="15736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矩形 3"/>
          <p:cNvSpPr/>
          <p:nvPr/>
        </p:nvSpPr>
        <p:spPr>
          <a:xfrm>
            <a:off x="9471660" y="3963670"/>
            <a:ext cx="1652905" cy="18586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7" name="Picture 2" descr="圓柱_百度百科"/>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18020" y="419227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內容版面配置區 2"/>
          <p:cNvSpPr>
            <a:spLocks noGrp="1"/>
          </p:cNvSpPr>
          <p:nvPr/>
        </p:nvSpPr>
        <p:spPr>
          <a:xfrm>
            <a:off x="838200" y="1825625"/>
            <a:ext cx="5946775" cy="4252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TW" altLang="en-US" sz="2700" dirty="0">
                <a:latin typeface="微軟正黑體" panose="020B0604030504040204" pitchFamily="34" charset="-120"/>
                <a:ea typeface="微軟正黑體" panose="020B0604030504040204" pitchFamily="34" charset="-120"/>
              </a:rPr>
              <a:t>中心線類似虛線，但由連續的一長一短線段組成</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左上</a:t>
            </a:r>
            <a:r>
              <a:rPr lang="en-US" altLang="zh-TW" sz="2700" dirty="0">
                <a:latin typeface="微軟正黑體" panose="020B0604030504040204" pitchFamily="34" charset="-120"/>
                <a:ea typeface="微軟正黑體" panose="020B0604030504040204" pitchFamily="34" charset="-120"/>
              </a:rPr>
              <a:t>)</a:t>
            </a:r>
            <a:endParaRPr lang="zh-TW" altLang="en-US" sz="2700" dirty="0">
              <a:latin typeface="微軟正黑體" panose="020B0604030504040204" pitchFamily="34" charset="-120"/>
              <a:ea typeface="微軟正黑體" panose="020B0604030504040204" pitchFamily="34" charset="-120"/>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endParaRPr>
          </a:p>
          <a:p>
            <a:pPr>
              <a:lnSpc>
                <a:spcPct val="100000"/>
              </a:lnSpc>
            </a:pPr>
            <a:r>
              <a:rPr lang="zh-TW" altLang="en-US" sz="2700" dirty="0">
                <a:latin typeface="微軟正黑體" panose="020B0604030504040204" pitchFamily="34" charset="-120"/>
                <a:ea typeface="微軟正黑體" panose="020B0604030504040204" pitchFamily="34" charset="-120"/>
              </a:rPr>
              <a:t>三視圖中包含圓形時，需畫垂直與水平的中心線，兩線相交於圓心</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右上</a:t>
            </a:r>
            <a:r>
              <a:rPr lang="en-US" altLang="zh-TW" sz="2700" dirty="0">
                <a:latin typeface="微軟正黑體" panose="020B0604030504040204" pitchFamily="34" charset="-120"/>
                <a:ea typeface="微軟正黑體" panose="020B0604030504040204" pitchFamily="34" charset="-120"/>
              </a:rPr>
              <a:t>)</a:t>
            </a:r>
            <a:endParaRPr lang="zh-TW" altLang="en-US" sz="2700" dirty="0">
              <a:latin typeface="微軟正黑體" panose="020B0604030504040204" pitchFamily="34" charset="-120"/>
              <a:ea typeface="微軟正黑體" panose="020B0604030504040204" pitchFamily="34" charset="-120"/>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endParaRPr>
          </a:p>
          <a:p>
            <a:pPr>
              <a:lnSpc>
                <a:spcPct val="100000"/>
              </a:lnSpc>
            </a:pPr>
            <a:r>
              <a:rPr lang="zh-TW" altLang="en-US" sz="2700" dirty="0">
                <a:latin typeface="微軟正黑體" panose="020B0604030504040204" pitchFamily="34" charset="-120"/>
                <a:ea typeface="微軟正黑體" panose="020B0604030504040204" pitchFamily="34" charset="-120"/>
                <a:sym typeface="+mn-ea"/>
              </a:rPr>
              <a:t>三視圖中包含圓柱或圓孔時，需於軸線上畫中心線</a:t>
            </a:r>
            <a:r>
              <a:rPr lang="en-US" altLang="zh-TW" sz="2700" dirty="0">
                <a:latin typeface="微軟正黑體" panose="020B0604030504040204" pitchFamily="34" charset="-120"/>
                <a:ea typeface="微軟正黑體" panose="020B0604030504040204" pitchFamily="34" charset="-120"/>
                <a:sym typeface="+mn-ea"/>
              </a:rPr>
              <a:t> (</a:t>
            </a:r>
            <a:r>
              <a:rPr lang="zh-TW" altLang="en-US" sz="2700" dirty="0">
                <a:latin typeface="微軟正黑體" panose="020B0604030504040204" pitchFamily="34" charset="-120"/>
                <a:ea typeface="微軟正黑體" panose="020B0604030504040204" pitchFamily="34" charset="-120"/>
                <a:sym typeface="+mn-ea"/>
              </a:rPr>
              <a:t>右下</a:t>
            </a:r>
            <a:r>
              <a:rPr lang="en-US" altLang="zh-TW" sz="2700" dirty="0">
                <a:latin typeface="微軟正黑體" panose="020B0604030504040204" pitchFamily="34" charset="-120"/>
                <a:ea typeface="微軟正黑體" panose="020B0604030504040204" pitchFamily="34" charset="-120"/>
                <a:sym typeface="+mn-ea"/>
              </a:rPr>
              <a:t>)</a:t>
            </a:r>
            <a:endParaRPr lang="zh-TW" altLang="en-US" sz="2700" dirty="0">
              <a:latin typeface="微軟正黑體" panose="020B0604030504040204" pitchFamily="34" charset="-120"/>
              <a:ea typeface="微軟正黑體" panose="020B0604030504040204" pitchFamily="34" charset="-120"/>
              <a:sym typeface="+mn-ea"/>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sym typeface="+mn-ea"/>
            </a:endParaRPr>
          </a:p>
          <a:p>
            <a:pPr>
              <a:lnSpc>
                <a:spcPct val="100000"/>
              </a:lnSpc>
            </a:pPr>
            <a:r>
              <a:rPr lang="zh-TW" altLang="en-US" sz="2700" dirty="0">
                <a:latin typeface="微軟正黑體" panose="020B0604030504040204" pitchFamily="34" charset="-120"/>
                <a:ea typeface="微軟正黑體" panose="020B0604030504040204" pitchFamily="34" charset="-120"/>
              </a:rPr>
              <a:t>畫中心線時，線段會些微超出物件</a:t>
            </a:r>
            <a:endParaRPr lang="en-US" altLang="zh-TW" sz="2700" dirty="0">
              <a:latin typeface="微軟正黑體" panose="020B0604030504040204" pitchFamily="34" charset="-120"/>
              <a:ea typeface="微軟正黑體" panose="020B0604030504040204" pitchFamily="34" charset="-120"/>
            </a:endParaRPr>
          </a:p>
          <a:p>
            <a:pPr marL="0" indent="0">
              <a:buNone/>
            </a:pPr>
            <a:endParaRPr lang="en-US" altLang="zh-TW" sz="2700" dirty="0">
              <a:latin typeface="微軟正黑體" panose="020B0604030504040204" pitchFamily="34" charset="-120"/>
              <a:ea typeface="微軟正黑體" panose="020B0604030504040204" pitchFamily="34" charset="-120"/>
            </a:endParaRPr>
          </a:p>
          <a:p>
            <a:pPr marL="0" indent="0">
              <a:buNone/>
            </a:pPr>
            <a:endParaRPr lang="en-US" altLang="zh-TW" sz="1800" dirty="0">
              <a:latin typeface="微軟正黑體" panose="020B0604030504040204" pitchFamily="34" charset="-120"/>
              <a:ea typeface="微軟正黑體" panose="020B0604030504040204" pitchFamily="34" charset="-120"/>
            </a:endParaRPr>
          </a:p>
        </p:txBody>
      </p:sp>
      <p:cxnSp>
        <p:nvCxnSpPr>
          <p:cNvPr id="9" name="Straight Connector 8"/>
          <p:cNvCxnSpPr/>
          <p:nvPr/>
        </p:nvCxnSpPr>
        <p:spPr>
          <a:xfrm>
            <a:off x="10298430" y="1569222"/>
            <a:ext cx="0" cy="1923415"/>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10298430" y="3769360"/>
            <a:ext cx="0" cy="2246630"/>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rot="5400000">
            <a:off x="10262808" y="1524635"/>
            <a:ext cx="0" cy="1923415"/>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2" name="Straight Connector 11"/>
          <p:cNvCxnSpPr/>
          <p:nvPr/>
        </p:nvCxnSpPr>
        <p:spPr>
          <a:xfrm>
            <a:off x="8040370" y="1214120"/>
            <a:ext cx="0" cy="2811145"/>
          </a:xfrm>
          <a:prstGeom prst="line">
            <a:avLst/>
          </a:prstGeom>
          <a:ln w="76200">
            <a:solidFill>
              <a:schemeClr val="tx1"/>
            </a:solidFill>
            <a:prstDash val="dashDot"/>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97388" y="365125"/>
            <a:ext cx="5665694" cy="62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常犯錯誤提醒</a:t>
            </a:r>
          </a:p>
        </p:txBody>
      </p:sp>
      <p:sp>
        <p:nvSpPr>
          <p:cNvPr id="3" name="內容版面配置區 2"/>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尺寸標示不足或過度</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solidFill>
                  <a:srgbClr val="FF0000"/>
                </a:solidFill>
                <a:latin typeface="微軟正黑體" panose="020B0604030504040204" pitchFamily="34" charset="-120"/>
                <a:ea typeface="微軟正黑體" panose="020B0604030504040204" pitchFamily="34" charset="-120"/>
              </a:rPr>
              <a:t>標示必需的即可</a:t>
            </a:r>
            <a:endParaRPr lang="en-US" altLang="zh-TW" dirty="0">
              <a:solidFill>
                <a:srgbClr val="FF0000"/>
              </a:solidFill>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可以利用計算得到的就不用標</a:t>
            </a:r>
            <a:r>
              <a:rPr lang="en-US" altLang="zh-TW" dirty="0">
                <a:latin typeface="微軟正黑體" panose="020B0604030504040204" pitchFamily="34" charset="-120"/>
                <a:ea typeface="微軟正黑體" panose="020B0604030504040204" pitchFamily="34" charset="-120"/>
              </a:rPr>
              <a:t>~</a:t>
            </a: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線條規格錯誤</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記得</a:t>
            </a:r>
            <a:r>
              <a:rPr lang="zh-TW" altLang="en-US" u="sng" dirty="0">
                <a:latin typeface="微軟正黑體" panose="020B0604030504040204" pitchFamily="34" charset="-120"/>
                <a:ea typeface="微軟正黑體" panose="020B0604030504040204" pitchFamily="34" charset="-120"/>
              </a:rPr>
              <a:t>透視部分</a:t>
            </a:r>
            <a:r>
              <a:rPr lang="zh-TW" altLang="en-US" dirty="0">
                <a:latin typeface="微軟正黑體" panose="020B0604030504040204" pitchFamily="34" charset="-120"/>
                <a:ea typeface="微軟正黑體" panose="020B0604030504040204" pitchFamily="34" charset="-120"/>
              </a:rPr>
              <a:t>要畫</a:t>
            </a:r>
            <a:r>
              <a:rPr lang="zh-TW" altLang="en-US" u="sng" dirty="0">
                <a:latin typeface="微軟正黑體" panose="020B0604030504040204" pitchFamily="34" charset="-120"/>
                <a:ea typeface="微軟正黑體" panose="020B0604030504040204" pitchFamily="34" charset="-120"/>
              </a:rPr>
              <a:t>虛線</a:t>
            </a:r>
            <a:endParaRPr lang="en-US" altLang="zh-TW" u="sng" dirty="0">
              <a:latin typeface="微軟正黑體" panose="020B0604030504040204" pitchFamily="34" charset="-120"/>
              <a:ea typeface="微軟正黑體" panose="020B0604030504040204" pitchFamily="34" charset="-120"/>
            </a:endParaRPr>
          </a:p>
          <a:p>
            <a:pPr marL="0" indent="0">
              <a:buNone/>
            </a:pPr>
            <a:endParaRPr lang="zh-TW" altLang="en-US"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rotWithShape="1">
          <a:blip r:embed="rId2">
            <a:extLst>
              <a:ext uri="{28A0092B-C50C-407E-A947-70E740481C1C}">
                <a14:useLocalDpi xmlns:a14="http://schemas.microsoft.com/office/drawing/2010/main" val="0"/>
              </a:ext>
            </a:extLst>
          </a:blip>
          <a:srcRect l="2731" t="11231" r="65595" b="33521"/>
          <a:stretch>
            <a:fillRect/>
          </a:stretch>
        </p:blipFill>
        <p:spPr>
          <a:xfrm>
            <a:off x="6259130" y="1197301"/>
            <a:ext cx="3741315" cy="2231699"/>
          </a:xfrm>
          <a:prstGeom prst="rect">
            <a:avLst/>
          </a:prstGeom>
        </p:spPr>
      </p:pic>
      <p:pic>
        <p:nvPicPr>
          <p:cNvPr id="10" name="圖片 9"/>
          <p:cNvPicPr>
            <a:picLocks noChangeAspect="1"/>
          </p:cNvPicPr>
          <p:nvPr/>
        </p:nvPicPr>
        <p:blipFill rotWithShape="1">
          <a:blip r:embed="rId2">
            <a:extLst>
              <a:ext uri="{28A0092B-C50C-407E-A947-70E740481C1C}">
                <a14:useLocalDpi xmlns:a14="http://schemas.microsoft.com/office/drawing/2010/main" val="0"/>
              </a:ext>
            </a:extLst>
          </a:blip>
          <a:srcRect l="37211" t="7921" r="33322" b="33521"/>
          <a:stretch>
            <a:fillRect/>
          </a:stretch>
        </p:blipFill>
        <p:spPr>
          <a:xfrm>
            <a:off x="6227381" y="3767070"/>
            <a:ext cx="3773065" cy="2564149"/>
          </a:xfrm>
          <a:prstGeom prst="rect">
            <a:avLst/>
          </a:prstGeom>
        </p:spPr>
      </p:pic>
      <p:sp>
        <p:nvSpPr>
          <p:cNvPr id="9" name="文字方塊 8"/>
          <p:cNvSpPr txBox="1"/>
          <p:nvPr/>
        </p:nvSpPr>
        <p:spPr>
          <a:xfrm>
            <a:off x="10000446" y="1137375"/>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標示過度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10000445" y="3822271"/>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正確</a:t>
            </a:r>
            <a:endParaRPr lang="en-US" altLang="zh-TW"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學會工程製圖可以做甚麼呢</a:t>
            </a:r>
          </a:p>
        </p:txBody>
      </p:sp>
      <p:sp>
        <p:nvSpPr>
          <p:cNvPr id="3" name="內容版面配置區 2"/>
          <p:cNvSpPr>
            <a:spLocks noGrp="1"/>
          </p:cNvSpPr>
          <p:nvPr>
            <p:ph idx="1"/>
          </p:nvPr>
        </p:nvSpPr>
        <p:spPr>
          <a:xfrm>
            <a:off x="276860" y="1825625"/>
            <a:ext cx="10515600" cy="4351338"/>
          </a:xfrm>
        </p:spPr>
        <p:txBody>
          <a:bodyPr/>
          <a:lstStyle/>
          <a:p>
            <a:r>
              <a:rPr lang="zh-TW" altLang="en-US" dirty="0">
                <a:latin typeface="微軟正黑體" panose="020B0604030504040204" pitchFamily="34" charset="-120"/>
                <a:ea typeface="微軟正黑體" panose="020B0604030504040204" pitchFamily="34" charset="-120"/>
                <a:sym typeface="+mn-ea"/>
              </a:rPr>
              <a:t>飾品</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17" name="內容版面配置區 2"/>
          <p:cNvSpPr txBox="1"/>
          <p:nvPr/>
        </p:nvSpPr>
        <p:spPr>
          <a:xfrm>
            <a:off x="4862599"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sym typeface="+mn-ea"/>
              </a:rPr>
              <a:t>機械零件</a:t>
            </a:r>
            <a:endParaRPr lang="en-US" altLang="zh-TW" sz="1200" dirty="0">
              <a:latin typeface="微軟正黑體" panose="020B0604030504040204" pitchFamily="34" charset="-120"/>
              <a:ea typeface="微軟正黑體" panose="020B0604030504040204" pitchFamily="34" charset="-120"/>
            </a:endParaRPr>
          </a:p>
        </p:txBody>
      </p:sp>
      <p:pic>
        <p:nvPicPr>
          <p:cNvPr id="18" name="線上媒體 17" title="3D modeling a ring on iPad with Shapr3D">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5"/>
          <a:stretch>
            <a:fillRect/>
          </a:stretch>
        </p:blipFill>
        <p:spPr>
          <a:xfrm>
            <a:off x="276860" y="2630805"/>
            <a:ext cx="4319270" cy="2431415"/>
          </a:xfrm>
          <a:prstGeom prst="rect">
            <a:avLst/>
          </a:prstGeom>
        </p:spPr>
      </p:pic>
      <p:sp>
        <p:nvSpPr>
          <p:cNvPr id="8" name="文字方塊 7"/>
          <p:cNvSpPr txBox="1"/>
          <p:nvPr/>
        </p:nvSpPr>
        <p:spPr>
          <a:xfrm>
            <a:off x="4862596" y="5944243"/>
            <a:ext cx="5394302" cy="460375"/>
          </a:xfrm>
          <a:prstGeom prst="rect">
            <a:avLst/>
          </a:prstGeom>
          <a:noFill/>
        </p:spPr>
        <p:txBody>
          <a:bodyPr wrap="square" rtlCol="0">
            <a:spAutoFit/>
          </a:bodyPr>
          <a:lstStyle/>
          <a:p>
            <a:r>
              <a:rPr lang="en-US" altLang="zh-TW" sz="1200" dirty="0">
                <a:sym typeface="+mn-ea"/>
                <a:hlinkClick r:id="rId6"/>
              </a:rPr>
              <a:t>https://youtu.be/qsQfXPOed6g?si=3BKU5RebdmeJgs0m</a:t>
            </a:r>
            <a:endParaRPr lang="zh-TW" altLang="en-US" sz="1200" dirty="0"/>
          </a:p>
          <a:p>
            <a:endParaRPr lang="zh-TW" altLang="en-US" sz="1200"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276860" y="5899785"/>
            <a:ext cx="3844925" cy="359410"/>
          </a:xfrm>
          <a:prstGeom prst="rect">
            <a:avLst/>
          </a:prstGeom>
          <a:noFill/>
        </p:spPr>
        <p:txBody>
          <a:bodyPr wrap="square">
            <a:noAutofit/>
          </a:bodyPr>
          <a:lstStyle/>
          <a:p>
            <a:r>
              <a:rPr lang="en-US" altLang="zh-TW" sz="1200" dirty="0">
                <a:latin typeface="微軟正黑體" panose="020B0604030504040204" pitchFamily="34" charset="-120"/>
                <a:ea typeface="微軟正黑體" panose="020B0604030504040204" pitchFamily="34" charset="-120"/>
                <a:sym typeface="+mn-ea"/>
                <a:hlinkClick r:id="rId7"/>
              </a:rPr>
              <a:t>https://www.youtube.com/watch?v=eFRsENbmU_o&amp;t=61s</a:t>
            </a:r>
            <a:endParaRPr lang="zh-TW" altLang="en-US" sz="1200" dirty="0"/>
          </a:p>
        </p:txBody>
      </p:sp>
      <p:pic>
        <p:nvPicPr>
          <p:cNvPr id="6" name="線上媒體 5" title="First Look - SOLIDWORKS CAD">
            <a:hlinkClick r:id="" action="ppaction://media"/>
          </p:cNvPr>
          <p:cNvPicPr>
            <a:picLocks noRot="1" noChangeAspect="1"/>
          </p:cNvPicPr>
          <p:nvPr>
            <a:videoFile r:link="rId1"/>
            <p:extLst>
              <p:ext uri="{DAA4B4D4-6D71-4841-9C94-3DE7FCFB9230}">
                <p14:media xmlns:p14="http://schemas.microsoft.com/office/powerpoint/2010/main" r:link="rId3"/>
              </p:ext>
            </p:extLst>
          </p:nvPr>
        </p:nvPicPr>
        <p:blipFill>
          <a:blip r:embed="rId8"/>
          <a:stretch>
            <a:fillRect/>
          </a:stretch>
        </p:blipFill>
        <p:spPr>
          <a:xfrm>
            <a:off x="4862830" y="2629535"/>
            <a:ext cx="4290060" cy="2425065"/>
          </a:xfrm>
          <a:prstGeom prst="rect">
            <a:avLst/>
          </a:prstGeom>
        </p:spPr>
      </p:pic>
      <p:pic>
        <p:nvPicPr>
          <p:cNvPr id="4" name="Content Placeholder 3"/>
          <p:cNvPicPr>
            <a:picLocks noGrp="1" noChangeAspect="1"/>
          </p:cNvPicPr>
          <p:nvPr>
            <p:ph sz="half" idx="2"/>
          </p:nvPr>
        </p:nvPicPr>
        <p:blipFill>
          <a:blip r:embed="rId9"/>
          <a:stretch>
            <a:fillRect/>
          </a:stretch>
        </p:blipFill>
        <p:spPr>
          <a:xfrm>
            <a:off x="9419590" y="2629535"/>
            <a:ext cx="1842770" cy="2623185"/>
          </a:xfrm>
          <a:prstGeom prst="rect">
            <a:avLst/>
          </a:prstGeom>
        </p:spPr>
      </p:pic>
      <p:sp>
        <p:nvSpPr>
          <p:cNvPr id="7" name="內容版面配置區 2"/>
          <p:cNvSpPr txBox="1"/>
          <p:nvPr/>
        </p:nvSpPr>
        <p:spPr>
          <a:xfrm>
            <a:off x="9419590" y="1824990"/>
            <a:ext cx="4263390" cy="611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創意產品</a:t>
            </a:r>
          </a:p>
        </p:txBody>
      </p:sp>
      <p:sp>
        <p:nvSpPr>
          <p:cNvPr id="5" name="Text Box 4"/>
          <p:cNvSpPr txBox="1"/>
          <p:nvPr/>
        </p:nvSpPr>
        <p:spPr>
          <a:xfrm>
            <a:off x="9419590" y="5901690"/>
            <a:ext cx="1933575" cy="548005"/>
          </a:xfrm>
          <a:prstGeom prst="rect">
            <a:avLst/>
          </a:prstGeom>
          <a:noFill/>
        </p:spPr>
        <p:txBody>
          <a:bodyPr wrap="square" rtlCol="0" anchor="t">
            <a:noAutofit/>
          </a:bodyPr>
          <a:lstStyle/>
          <a:p>
            <a:r>
              <a:rPr lang="en-US" altLang="zh-TW" sz="1200" dirty="0">
                <a:sym typeface="+mn-ea"/>
                <a:hlinkClick r:id="rId10" action="ppaction://hlinkfile"/>
              </a:rPr>
              <a:t>https://www.youtube.com/shorts/NCFsWftVmJs</a:t>
            </a:r>
            <a:endParaRPr lang="en-US" altLang="zh-TW" sz="12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三視圖繪製</a:t>
            </a:r>
          </a:p>
        </p:txBody>
      </p:sp>
      <p:sp>
        <p:nvSpPr>
          <p:cNvPr id="7" name="文字版面配置區 6"/>
          <p:cNvSpPr>
            <a:spLocks noGrp="1"/>
          </p:cNvSpPr>
          <p:nvPr>
            <p:ph type="body" idx="1"/>
          </p:nvPr>
        </p:nvSpPr>
        <p:spPr/>
        <p:txBody>
          <a:bodyPr/>
          <a:lstStyle/>
          <a:p>
            <a:endParaRPr lang="zh-TW"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14"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lnSpcReduction="10000"/>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16" name="Picture 1" descr="image (1)"/>
          <p:cNvPicPr>
            <a:picLocks noChangeAspect="1"/>
          </p:cNvPicPr>
          <p:nvPr/>
        </p:nvPicPr>
        <p:blipFill>
          <a:blip r:embed="rId2"/>
          <a:stretch>
            <a:fillRect/>
          </a:stretch>
        </p:blipFill>
        <p:spPr>
          <a:xfrm>
            <a:off x="6302375" y="801370"/>
            <a:ext cx="5340985" cy="54127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8" name="Picture 0"/>
          <p:cNvPicPr>
            <a:picLocks noChangeAspect="1"/>
          </p:cNvPicPr>
          <p:nvPr/>
        </p:nvPicPr>
        <p:blipFill>
          <a:blip r:embed="rId2"/>
          <a:stretch>
            <a:fillRect/>
          </a:stretch>
        </p:blipFill>
        <p:spPr>
          <a:xfrm>
            <a:off x="4452620" y="2885440"/>
            <a:ext cx="4267835" cy="3667125"/>
          </a:xfrm>
          <a:prstGeom prst="rect">
            <a:avLst/>
          </a:prstGeom>
        </p:spPr>
      </p:pic>
      <p:pic>
        <p:nvPicPr>
          <p:cNvPr id="9" name="Content Placeholder 3"/>
          <p:cNvPicPr>
            <a:picLocks noChangeAspect="1"/>
          </p:cNvPicPr>
          <p:nvPr/>
        </p:nvPicPr>
        <p:blipFill>
          <a:blip r:embed="rId3"/>
          <a:stretch>
            <a:fillRect/>
          </a:stretch>
        </p:blipFill>
        <p:spPr>
          <a:xfrm>
            <a:off x="4526280" y="410845"/>
            <a:ext cx="4119245" cy="2426970"/>
          </a:xfrm>
          <a:prstGeom prst="rect">
            <a:avLst/>
          </a:prstGeom>
        </p:spPr>
      </p:pic>
      <p:pic>
        <p:nvPicPr>
          <p:cNvPr id="10" name="Picture 7"/>
          <p:cNvPicPr>
            <a:picLocks noChangeAspect="1"/>
          </p:cNvPicPr>
          <p:nvPr/>
        </p:nvPicPr>
        <p:blipFill>
          <a:blip r:embed="rId4"/>
          <a:srcRect b="1550"/>
          <a:stretch>
            <a:fillRect/>
          </a:stretch>
        </p:blipFill>
        <p:spPr>
          <a:xfrm>
            <a:off x="8720455" y="2761615"/>
            <a:ext cx="2503170" cy="3790950"/>
          </a:xfrm>
          <a:prstGeom prst="rect">
            <a:avLst/>
          </a:prstGeom>
        </p:spPr>
      </p:pic>
      <p:sp>
        <p:nvSpPr>
          <p:cNvPr id="11"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左上</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前視圖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右下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側視圖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迅速</a:t>
            </a:r>
          </a:p>
        </p:txBody>
      </p:sp>
      <p:cxnSp>
        <p:nvCxnSpPr>
          <p:cNvPr id="12" name="Straight Connector 11"/>
          <p:cNvCxnSpPr/>
          <p:nvPr/>
        </p:nvCxnSpPr>
        <p:spPr>
          <a:xfrm>
            <a:off x="9471025" y="5069840"/>
            <a:ext cx="1905" cy="1089660"/>
          </a:xfrm>
          <a:prstGeom prst="line">
            <a:avLst/>
          </a:prstGeom>
          <a:noFill/>
          <a:ln w="6350" cap="flat" cmpd="sng" algn="ctr">
            <a:solidFill>
              <a:srgbClr val="E7E6E6">
                <a:lumMod val="10000"/>
              </a:srgbClr>
            </a:solidFill>
            <a:prstDash val="dash"/>
            <a:miter lim="800000"/>
          </a:ln>
          <a:effec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2-2:</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endPar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7" name="Google Shape;282;p10"/>
          <p:cNvSpPr txBox="1"/>
          <p:nvPr/>
        </p:nvSpPr>
        <p:spPr>
          <a:xfrm>
            <a:off x="615950" y="2119630"/>
            <a:ext cx="10007600" cy="3264000"/>
          </a:xfrm>
          <a:prstGeom prst="rect">
            <a:avLst/>
          </a:prstGeom>
          <a:noFill/>
          <a:ln>
            <a:noFill/>
          </a:ln>
        </p:spPr>
        <p:txBody>
          <a:bodyPr vert="horz" wrap="square" lIns="121900" tIns="121900" rIns="121900" bIns="121900" rtlCol="0" anchor="t" anchorCtr="0">
            <a:no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p>
          <a:p>
            <a:pPr marL="0" indent="0">
              <a:buFont typeface="Arial" panose="020B0604020202020204" pitchFamily="34" charset="0"/>
              <a:buNone/>
            </a:pPr>
            <a:r>
              <a:rPr lang="en-US" altLang="zh-TW" sz="2400" b="1"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6.</a:t>
            </a:r>
            <a:r>
              <a:rPr lang="zh-TW" altLang="en-US"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圓與圓柱軸心要畫中心線</a:t>
            </a:r>
            <a:endParaRPr lang="en-US" altLang="zh-TW"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2" name="Content Placeholder 1" descr="Untitled2"/>
          <p:cNvPicPr>
            <a:picLocks noGrp="1" noChangeAspect="1"/>
          </p:cNvPicPr>
          <p:nvPr>
            <p:ph idx="1"/>
          </p:nvPr>
        </p:nvPicPr>
        <p:blipFill>
          <a:blip r:embed="rId2"/>
          <a:stretch>
            <a:fillRect/>
          </a:stretch>
        </p:blipFill>
        <p:spPr>
          <a:xfrm>
            <a:off x="5142865" y="1691005"/>
            <a:ext cx="630301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來到機械系，你會學到</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圓角 3"/>
          <p:cNvSpPr/>
          <p:nvPr/>
        </p:nvSpPr>
        <p:spPr>
          <a:xfrm>
            <a:off x="1481666" y="2203978"/>
            <a:ext cx="4402667" cy="3615267"/>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rgbClr val="7030A0"/>
                </a:solidFill>
                <a:latin typeface="微軟正黑體" panose="020B0604030504040204" pitchFamily="34" charset="-120"/>
                <a:ea typeface="微軟正黑體" panose="020B0604030504040204" pitchFamily="34" charset="-120"/>
              </a:rPr>
              <a:t>基礎理論</a:t>
            </a:r>
          </a:p>
        </p:txBody>
      </p:sp>
      <p:sp>
        <p:nvSpPr>
          <p:cNvPr id="6" name="矩形: 圓角 5"/>
          <p:cNvSpPr/>
          <p:nvPr/>
        </p:nvSpPr>
        <p:spPr>
          <a:xfrm>
            <a:off x="6409266" y="2203978"/>
            <a:ext cx="4402667" cy="3615267"/>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2608580" y="890906"/>
            <a:ext cx="10007600" cy="954405"/>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lvl="8" indent="457200">
              <a:buClr>
                <a:srgbClr val="FFFFFF"/>
              </a:buClr>
            </a:pP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活動二</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4" descr="Untitled"/>
          <p:cNvPicPr>
            <a:picLocks noChangeAspect="1"/>
          </p:cNvPicPr>
          <p:nvPr/>
        </p:nvPicPr>
        <p:blipFill>
          <a:blip r:embed="rId3"/>
          <a:stretch>
            <a:fillRect/>
          </a:stretch>
        </p:blipFill>
        <p:spPr>
          <a:xfrm>
            <a:off x="3415665" y="2947670"/>
            <a:ext cx="352425" cy="481330"/>
          </a:xfrm>
          <a:prstGeom prst="rect">
            <a:avLst/>
          </a:prstGeom>
        </p:spPr>
      </p:pic>
      <p:cxnSp>
        <p:nvCxnSpPr>
          <p:cNvPr id="7" name="Straight Connector 15"/>
          <p:cNvCxnSpPr/>
          <p:nvPr/>
        </p:nvCxnSpPr>
        <p:spPr>
          <a:xfrm>
            <a:off x="3349625" y="3004820"/>
            <a:ext cx="269240" cy="467360"/>
          </a:xfrm>
          <a:prstGeom prst="line">
            <a:avLst/>
          </a:prstGeom>
          <a:noFill/>
          <a:ln w="6350" cap="flat" cmpd="sng" algn="ctr">
            <a:solidFill>
              <a:srgbClr val="52A6A4"/>
            </a:solidFill>
            <a:prstDash val="solid"/>
            <a:miter lim="800000"/>
          </a:ln>
          <a:effectLst/>
        </p:spPr>
      </p:cxnSp>
      <p:cxnSp>
        <p:nvCxnSpPr>
          <p:cNvPr id="10" name="Straight Connector 26"/>
          <p:cNvCxnSpPr/>
          <p:nvPr/>
        </p:nvCxnSpPr>
        <p:spPr>
          <a:xfrm>
            <a:off x="2445385" y="4770755"/>
            <a:ext cx="0" cy="795020"/>
          </a:xfrm>
          <a:prstGeom prst="line">
            <a:avLst/>
          </a:prstGeom>
          <a:noFill/>
          <a:ln w="6350" cap="flat" cmpd="sng" algn="ctr">
            <a:solidFill>
              <a:srgbClr val="E7E6E6">
                <a:lumMod val="10000"/>
              </a:srgbClr>
            </a:solidFill>
            <a:prstDash val="dash"/>
            <a:miter lim="800000"/>
          </a:ln>
          <a:effectLst/>
        </p:spPr>
      </p:cxnSp>
      <p:cxnSp>
        <p:nvCxnSpPr>
          <p:cNvPr id="11" name="Straight Connector 27"/>
          <p:cNvCxnSpPr/>
          <p:nvPr/>
        </p:nvCxnSpPr>
        <p:spPr>
          <a:xfrm>
            <a:off x="3143885" y="4782185"/>
            <a:ext cx="0" cy="795020"/>
          </a:xfrm>
          <a:prstGeom prst="line">
            <a:avLst/>
          </a:prstGeom>
          <a:noFill/>
          <a:ln w="6350" cap="flat" cmpd="sng" algn="ctr">
            <a:solidFill>
              <a:srgbClr val="E7E6E6">
                <a:lumMod val="10000"/>
              </a:srgbClr>
            </a:solidFill>
            <a:prstDash val="dash"/>
            <a:miter lim="800000"/>
          </a:ln>
          <a:effectLst/>
        </p:spPr>
      </p:cxnSp>
      <p:cxnSp>
        <p:nvCxnSpPr>
          <p:cNvPr id="12" name="Straight Connector 28"/>
          <p:cNvCxnSpPr/>
          <p:nvPr/>
        </p:nvCxnSpPr>
        <p:spPr>
          <a:xfrm>
            <a:off x="5951855" y="4782185"/>
            <a:ext cx="0" cy="795020"/>
          </a:xfrm>
          <a:prstGeom prst="line">
            <a:avLst/>
          </a:prstGeom>
          <a:noFill/>
          <a:ln w="6350" cap="flat" cmpd="sng" algn="ctr">
            <a:solidFill>
              <a:srgbClr val="E7E6E6">
                <a:lumMod val="10000"/>
              </a:srgbClr>
            </a:solidFill>
            <a:prstDash val="dash"/>
            <a:miter lim="800000"/>
          </a:ln>
          <a:effectLst/>
        </p:spPr>
      </p:cxnSp>
      <p:cxnSp>
        <p:nvCxnSpPr>
          <p:cNvPr id="13" name="Straight Connector 29"/>
          <p:cNvCxnSpPr/>
          <p:nvPr/>
        </p:nvCxnSpPr>
        <p:spPr>
          <a:xfrm>
            <a:off x="6652895" y="4782185"/>
            <a:ext cx="0" cy="795020"/>
          </a:xfrm>
          <a:prstGeom prst="line">
            <a:avLst/>
          </a:prstGeom>
          <a:noFill/>
          <a:ln w="6350" cap="flat" cmpd="sng" algn="ctr">
            <a:solidFill>
              <a:srgbClr val="E7E6E6">
                <a:lumMod val="10000"/>
              </a:srgbClr>
            </a:solidFill>
            <a:prstDash val="dash"/>
            <a:miter lim="800000"/>
          </a:ln>
          <a:effectLst/>
        </p:spPr>
      </p:cxnSp>
      <p:cxnSp>
        <p:nvCxnSpPr>
          <p:cNvPr id="14" name="Straight Connector 31"/>
          <p:cNvCxnSpPr/>
          <p:nvPr/>
        </p:nvCxnSpPr>
        <p:spPr>
          <a:xfrm>
            <a:off x="7654290" y="4398645"/>
            <a:ext cx="1950720" cy="0"/>
          </a:xfrm>
          <a:prstGeom prst="line">
            <a:avLst/>
          </a:prstGeom>
          <a:noFill/>
          <a:ln w="6350" cap="flat" cmpd="sng" algn="ctr">
            <a:solidFill>
              <a:srgbClr val="E7E6E6">
                <a:lumMod val="10000"/>
              </a:srgbClr>
            </a:solidFill>
            <a:prstDash val="dash"/>
            <a:miter lim="800000"/>
          </a:ln>
          <a:effectLst/>
        </p:spPr>
      </p:cxnSp>
      <p:cxnSp>
        <p:nvCxnSpPr>
          <p:cNvPr id="15" name="Straight Connector 32"/>
          <p:cNvCxnSpPr/>
          <p:nvPr/>
        </p:nvCxnSpPr>
        <p:spPr>
          <a:xfrm>
            <a:off x="7606030" y="5187315"/>
            <a:ext cx="1950720" cy="0"/>
          </a:xfrm>
          <a:prstGeom prst="line">
            <a:avLst/>
          </a:prstGeom>
          <a:noFill/>
          <a:ln w="6350" cap="flat" cmpd="sng" algn="ctr">
            <a:solidFill>
              <a:srgbClr val="E7E6E6">
                <a:lumMod val="10000"/>
              </a:srgbClr>
            </a:solidFill>
            <a:prstDash val="dash"/>
            <a:miter lim="800000"/>
          </a:ln>
          <a:effectLst/>
        </p:spPr>
      </p:cxnSp>
      <p:cxnSp>
        <p:nvCxnSpPr>
          <p:cNvPr id="16" name="Straight Connector 33"/>
          <p:cNvCxnSpPr/>
          <p:nvPr/>
        </p:nvCxnSpPr>
        <p:spPr>
          <a:xfrm>
            <a:off x="4177665" y="1188085"/>
            <a:ext cx="0" cy="1724660"/>
          </a:xfrm>
          <a:prstGeom prst="line">
            <a:avLst/>
          </a:prstGeom>
          <a:noFill/>
          <a:ln w="6350" cap="flat" cmpd="sng" algn="ctr">
            <a:solidFill>
              <a:srgbClr val="E7E6E6">
                <a:lumMod val="10000"/>
              </a:srgbClr>
            </a:solidFill>
            <a:prstDash val="dash"/>
            <a:miter lim="800000"/>
          </a:ln>
          <a:effectLst/>
        </p:spPr>
      </p:cxnSp>
      <p:cxnSp>
        <p:nvCxnSpPr>
          <p:cNvPr id="17" name="Straight Connector 34"/>
          <p:cNvCxnSpPr/>
          <p:nvPr/>
        </p:nvCxnSpPr>
        <p:spPr>
          <a:xfrm>
            <a:off x="4914265" y="1188085"/>
            <a:ext cx="0" cy="1724660"/>
          </a:xfrm>
          <a:prstGeom prst="line">
            <a:avLst/>
          </a:prstGeom>
          <a:noFill/>
          <a:ln w="6350" cap="flat" cmpd="sng" algn="ctr">
            <a:solidFill>
              <a:srgbClr val="E7E6E6">
                <a:lumMod val="10000"/>
              </a:srgbClr>
            </a:solidFill>
            <a:prstDash val="dash"/>
            <a:miter lim="800000"/>
          </a:ln>
          <a:effectLst/>
        </p:spPr>
      </p:cxnSp>
      <p:cxnSp>
        <p:nvCxnSpPr>
          <p:cNvPr id="18" name="Straight Connector 37"/>
          <p:cNvCxnSpPr/>
          <p:nvPr/>
        </p:nvCxnSpPr>
        <p:spPr>
          <a:xfrm>
            <a:off x="6297930" y="4671695"/>
            <a:ext cx="0" cy="1009650"/>
          </a:xfrm>
          <a:prstGeom prst="line">
            <a:avLst/>
          </a:prstGeom>
          <a:noFill/>
          <a:ln w="12700" cap="flat" cmpd="sng" algn="ctr">
            <a:solidFill>
              <a:srgbClr val="E7E6E6">
                <a:lumMod val="10000"/>
              </a:srgbClr>
            </a:solidFill>
            <a:prstDash val="dashDot"/>
            <a:miter lim="800000"/>
          </a:ln>
          <a:effectLst/>
        </p:spPr>
      </p:cxnSp>
      <p:cxnSp>
        <p:nvCxnSpPr>
          <p:cNvPr id="19" name="Straight Connector 38"/>
          <p:cNvCxnSpPr/>
          <p:nvPr/>
        </p:nvCxnSpPr>
        <p:spPr>
          <a:xfrm>
            <a:off x="2794635" y="4698365"/>
            <a:ext cx="0" cy="1009650"/>
          </a:xfrm>
          <a:prstGeom prst="line">
            <a:avLst/>
          </a:prstGeom>
          <a:noFill/>
          <a:ln w="12700" cap="flat" cmpd="sng" algn="ctr">
            <a:solidFill>
              <a:srgbClr val="E7E6E6">
                <a:lumMod val="10000"/>
              </a:srgbClr>
            </a:solidFill>
            <a:prstDash val="dashDot"/>
            <a:miter lim="800000"/>
          </a:ln>
          <a:effectLst/>
        </p:spPr>
      </p:cxnSp>
      <p:cxnSp>
        <p:nvCxnSpPr>
          <p:cNvPr id="20" name="Straight Connector 39"/>
          <p:cNvCxnSpPr/>
          <p:nvPr/>
        </p:nvCxnSpPr>
        <p:spPr>
          <a:xfrm>
            <a:off x="4547870" y="3887470"/>
            <a:ext cx="0" cy="1786255"/>
          </a:xfrm>
          <a:prstGeom prst="line">
            <a:avLst/>
          </a:prstGeom>
          <a:noFill/>
          <a:ln w="12700" cap="flat" cmpd="sng" algn="ctr">
            <a:solidFill>
              <a:srgbClr val="E7E6E6">
                <a:lumMod val="10000"/>
              </a:srgbClr>
            </a:solidFill>
            <a:prstDash val="dashDot"/>
            <a:miter lim="800000"/>
          </a:ln>
          <a:effectLst/>
        </p:spPr>
      </p:cxnSp>
      <p:cxnSp>
        <p:nvCxnSpPr>
          <p:cNvPr id="21" name="Straight Connector 40"/>
          <p:cNvCxnSpPr/>
          <p:nvPr/>
        </p:nvCxnSpPr>
        <p:spPr>
          <a:xfrm>
            <a:off x="4535170" y="1102360"/>
            <a:ext cx="0" cy="1902460"/>
          </a:xfrm>
          <a:prstGeom prst="line">
            <a:avLst/>
          </a:prstGeom>
          <a:noFill/>
          <a:ln w="12700" cap="flat" cmpd="sng" algn="ctr">
            <a:solidFill>
              <a:srgbClr val="E7E6E6">
                <a:lumMod val="10000"/>
              </a:srgbClr>
            </a:solidFill>
            <a:prstDash val="dashDot"/>
            <a:miter lim="800000"/>
          </a:ln>
          <a:effectLst/>
        </p:spPr>
      </p:cxnSp>
      <p:cxnSp>
        <p:nvCxnSpPr>
          <p:cNvPr id="22" name="Straight Connector 42"/>
          <p:cNvCxnSpPr/>
          <p:nvPr/>
        </p:nvCxnSpPr>
        <p:spPr>
          <a:xfrm>
            <a:off x="7606030" y="4792980"/>
            <a:ext cx="2059305" cy="0"/>
          </a:xfrm>
          <a:prstGeom prst="line">
            <a:avLst/>
          </a:prstGeom>
          <a:noFill/>
          <a:ln w="12700" cap="flat" cmpd="sng" algn="ctr">
            <a:solidFill>
              <a:srgbClr val="E7E6E6">
                <a:lumMod val="10000"/>
              </a:srgbClr>
            </a:solidFill>
            <a:prstDash val="dashDot"/>
            <a:miter lim="800000"/>
          </a:ln>
          <a:effectLst/>
        </p:spPr>
      </p:cxnSp>
      <p:cxnSp>
        <p:nvCxnSpPr>
          <p:cNvPr id="23" name="Straight Connector 43"/>
          <p:cNvCxnSpPr/>
          <p:nvPr/>
        </p:nvCxnSpPr>
        <p:spPr>
          <a:xfrm>
            <a:off x="3790950" y="4767580"/>
            <a:ext cx="1549400" cy="0"/>
          </a:xfrm>
          <a:prstGeom prst="line">
            <a:avLst/>
          </a:prstGeom>
          <a:noFill/>
          <a:ln w="12700" cap="flat" cmpd="sng" algn="ctr">
            <a:solidFill>
              <a:srgbClr val="E7E6E6">
                <a:lumMod val="10000"/>
              </a:srgbClr>
            </a:solidFill>
            <a:prstDash val="dashDot"/>
            <a:miter lim="800000"/>
          </a:ln>
          <a:effectLst/>
        </p:spPr>
      </p:cxnSp>
      <p:cxnSp>
        <p:nvCxnSpPr>
          <p:cNvPr id="24" name="Straight Connector 44"/>
          <p:cNvCxnSpPr/>
          <p:nvPr/>
        </p:nvCxnSpPr>
        <p:spPr>
          <a:xfrm>
            <a:off x="6311900" y="1267460"/>
            <a:ext cx="0" cy="1546225"/>
          </a:xfrm>
          <a:prstGeom prst="line">
            <a:avLst/>
          </a:prstGeom>
          <a:noFill/>
          <a:ln w="12700" cap="flat" cmpd="sng" algn="ctr">
            <a:solidFill>
              <a:srgbClr val="E7E6E6">
                <a:lumMod val="10000"/>
              </a:srgbClr>
            </a:solidFill>
            <a:prstDash val="dashDot"/>
            <a:miter lim="800000"/>
          </a:ln>
          <a:effectLst/>
        </p:spPr>
      </p:cxnSp>
      <p:cxnSp>
        <p:nvCxnSpPr>
          <p:cNvPr id="25" name="Straight Connector 45"/>
          <p:cNvCxnSpPr/>
          <p:nvPr/>
        </p:nvCxnSpPr>
        <p:spPr>
          <a:xfrm>
            <a:off x="5670550" y="2050415"/>
            <a:ext cx="1431290" cy="0"/>
          </a:xfrm>
          <a:prstGeom prst="line">
            <a:avLst/>
          </a:prstGeom>
          <a:noFill/>
          <a:ln w="12700" cap="flat" cmpd="sng" algn="ctr">
            <a:solidFill>
              <a:srgbClr val="E7E6E6">
                <a:lumMod val="10000"/>
              </a:srgbClr>
            </a:solidFill>
            <a:prstDash val="dashDot"/>
            <a:miter lim="800000"/>
          </a:ln>
          <a:effectLst/>
        </p:spPr>
      </p:cxnSp>
      <p:cxnSp>
        <p:nvCxnSpPr>
          <p:cNvPr id="26" name="Straight Connector 46"/>
          <p:cNvCxnSpPr/>
          <p:nvPr/>
        </p:nvCxnSpPr>
        <p:spPr>
          <a:xfrm>
            <a:off x="2797810" y="1291590"/>
            <a:ext cx="0" cy="1524635"/>
          </a:xfrm>
          <a:prstGeom prst="line">
            <a:avLst/>
          </a:prstGeom>
          <a:noFill/>
          <a:ln w="12700" cap="flat" cmpd="sng" algn="ctr">
            <a:solidFill>
              <a:srgbClr val="E7E6E6">
                <a:lumMod val="10000"/>
              </a:srgbClr>
            </a:solidFill>
            <a:prstDash val="dashDot"/>
            <a:miter lim="800000"/>
          </a:ln>
          <a:effectLst/>
        </p:spPr>
      </p:cxnSp>
      <p:cxnSp>
        <p:nvCxnSpPr>
          <p:cNvPr id="27" name="Straight Connector 47"/>
          <p:cNvCxnSpPr/>
          <p:nvPr/>
        </p:nvCxnSpPr>
        <p:spPr>
          <a:xfrm>
            <a:off x="2040890" y="2046605"/>
            <a:ext cx="1346200" cy="0"/>
          </a:xfrm>
          <a:prstGeom prst="line">
            <a:avLst/>
          </a:prstGeom>
          <a:noFill/>
          <a:ln w="12700" cap="flat" cmpd="sng" algn="ctr">
            <a:solidFill>
              <a:srgbClr val="E7E6E6">
                <a:lumMod val="10000"/>
              </a:srgbClr>
            </a:solidFill>
            <a:prstDash val="dashDot"/>
            <a:miter lim="800000"/>
          </a:ln>
          <a:effectLst/>
        </p:spPr>
      </p:cxnSp>
      <p:cxnSp>
        <p:nvCxnSpPr>
          <p:cNvPr id="28" name="Straight Connector 48"/>
          <p:cNvCxnSpPr/>
          <p:nvPr/>
        </p:nvCxnSpPr>
        <p:spPr>
          <a:xfrm>
            <a:off x="8211820" y="4792980"/>
            <a:ext cx="0" cy="795020"/>
          </a:xfrm>
          <a:prstGeom prst="line">
            <a:avLst/>
          </a:prstGeom>
          <a:noFill/>
          <a:ln w="6350" cap="flat" cmpd="sng" algn="ctr">
            <a:solidFill>
              <a:srgbClr val="E7E6E6">
                <a:lumMod val="10000"/>
              </a:srgbClr>
            </a:solidFill>
            <a:prstDash val="dash"/>
            <a:miter lim="800000"/>
          </a:ln>
          <a:effectLst/>
        </p:spPr>
      </p:cxnSp>
      <p:cxnSp>
        <p:nvCxnSpPr>
          <p:cNvPr id="29" name="Straight Connector 49"/>
          <p:cNvCxnSpPr/>
          <p:nvPr/>
        </p:nvCxnSpPr>
        <p:spPr>
          <a:xfrm>
            <a:off x="9015095" y="4792980"/>
            <a:ext cx="0" cy="795020"/>
          </a:xfrm>
          <a:prstGeom prst="line">
            <a:avLst/>
          </a:prstGeom>
          <a:noFill/>
          <a:ln w="6350" cap="flat" cmpd="sng" algn="ctr">
            <a:solidFill>
              <a:srgbClr val="E7E6E6">
                <a:lumMod val="10000"/>
              </a:srgbClr>
            </a:solidFill>
            <a:prstDash val="dash"/>
            <a:miter lim="800000"/>
          </a:ln>
          <a:effectLst/>
        </p:spPr>
      </p:cxnSp>
      <p:cxnSp>
        <p:nvCxnSpPr>
          <p:cNvPr id="30" name="Straight Connector 50"/>
          <p:cNvCxnSpPr/>
          <p:nvPr/>
        </p:nvCxnSpPr>
        <p:spPr>
          <a:xfrm>
            <a:off x="8613775" y="4698365"/>
            <a:ext cx="0" cy="1009650"/>
          </a:xfrm>
          <a:prstGeom prst="line">
            <a:avLst/>
          </a:prstGeom>
          <a:noFill/>
          <a:ln w="12700" cap="flat" cmpd="sng" algn="ctr">
            <a:solidFill>
              <a:srgbClr val="E7E6E6">
                <a:lumMod val="10000"/>
              </a:srgbClr>
            </a:solidFill>
            <a:prstDash val="dashDot"/>
            <a:miter lim="800000"/>
          </a:ln>
          <a:effectLst/>
        </p:spPr>
      </p:cxnSp>
      <p:pic>
        <p:nvPicPr>
          <p:cNvPr id="2" name="Picture 1" descr="1"/>
          <p:cNvPicPr>
            <a:picLocks noChangeAspect="1"/>
          </p:cNvPicPr>
          <p:nvPr/>
        </p:nvPicPr>
        <p:blipFill>
          <a:blip r:embed="rId4"/>
          <a:stretch>
            <a:fillRect/>
          </a:stretch>
        </p:blipFill>
        <p:spPr>
          <a:xfrm>
            <a:off x="1569085" y="294005"/>
            <a:ext cx="6148705" cy="3379470"/>
          </a:xfrm>
          <a:prstGeom prst="rect">
            <a:avLst/>
          </a:prstGeom>
        </p:spPr>
      </p:pic>
      <p:pic>
        <p:nvPicPr>
          <p:cNvPr id="3" name="Picture 2" descr="3"/>
          <p:cNvPicPr>
            <a:picLocks noChangeAspect="1"/>
          </p:cNvPicPr>
          <p:nvPr/>
        </p:nvPicPr>
        <p:blipFill>
          <a:blip r:embed="rId5"/>
          <a:stretch>
            <a:fillRect/>
          </a:stretch>
        </p:blipFill>
        <p:spPr>
          <a:xfrm>
            <a:off x="7456805" y="4008120"/>
            <a:ext cx="2748915" cy="2561590"/>
          </a:xfrm>
          <a:prstGeom prst="rect">
            <a:avLst/>
          </a:prstGeom>
        </p:spPr>
      </p:pic>
      <p:graphicFrame>
        <p:nvGraphicFramePr>
          <p:cNvPr id="31" name="Object 30"/>
          <p:cNvGraphicFramePr/>
          <p:nvPr/>
        </p:nvGraphicFramePr>
        <p:xfrm>
          <a:off x="1870710" y="3622675"/>
          <a:ext cx="5354320" cy="2941320"/>
        </p:xfrm>
        <a:graphic>
          <a:graphicData uri="http://schemas.openxmlformats.org/presentationml/2006/ole">
            <mc:AlternateContent xmlns:mc="http://schemas.openxmlformats.org/markup-compatibility/2006">
              <mc:Choice xmlns:v="urn:schemas-microsoft-com:vml" Requires="v">
                <p:oleObj spid="_x0000_s1032" r:id="rId6" imgW="5539105" imgH="3042920" progId="Paint.Picture">
                  <p:embed/>
                </p:oleObj>
              </mc:Choice>
              <mc:Fallback>
                <p:oleObj r:id="rId6" imgW="5539105" imgH="3042920" progId="Paint.Picture">
                  <p:embed/>
                  <p:pic>
                    <p:nvPicPr>
                      <p:cNvPr id="0" name="Picture 21"/>
                      <p:cNvPicPr/>
                      <p:nvPr/>
                    </p:nvPicPr>
                    <p:blipFill>
                      <a:blip r:embed="rId7"/>
                      <a:stretch>
                        <a:fillRect/>
                      </a:stretch>
                    </p:blipFill>
                    <p:spPr>
                      <a:xfrm>
                        <a:off x="1870710" y="3622675"/>
                        <a:ext cx="5354320" cy="2941320"/>
                      </a:xfrm>
                      <a:prstGeom prst="rect">
                        <a:avLst/>
                      </a:prstGeom>
                    </p:spPr>
                  </p:pic>
                </p:oleObj>
              </mc:Fallback>
            </mc:AlternateContent>
          </a:graphicData>
        </a:graphic>
      </p:graphicFrame>
      <p:cxnSp>
        <p:nvCxnSpPr>
          <p:cNvPr id="34" name="Straight Connector 33"/>
          <p:cNvCxnSpPr/>
          <p:nvPr/>
        </p:nvCxnSpPr>
        <p:spPr>
          <a:xfrm>
            <a:off x="4043680" y="943610"/>
            <a:ext cx="0" cy="154940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5" name="Straight Connector 34"/>
          <p:cNvCxnSpPr/>
          <p:nvPr/>
        </p:nvCxnSpPr>
        <p:spPr>
          <a:xfrm>
            <a:off x="4743450" y="952500"/>
            <a:ext cx="4445" cy="155448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1" name="Straight Connector 40"/>
          <p:cNvCxnSpPr/>
          <p:nvPr/>
        </p:nvCxnSpPr>
        <p:spPr>
          <a:xfrm>
            <a:off x="4382135" y="829310"/>
            <a:ext cx="0" cy="178625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5" name="Straight Connector 44"/>
          <p:cNvCxnSpPr/>
          <p:nvPr/>
        </p:nvCxnSpPr>
        <p:spPr>
          <a:xfrm>
            <a:off x="6146165" y="878205"/>
            <a:ext cx="0" cy="154622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6" name="Straight Connector 45"/>
          <p:cNvCxnSpPr/>
          <p:nvPr/>
        </p:nvCxnSpPr>
        <p:spPr>
          <a:xfrm>
            <a:off x="5504815" y="1661160"/>
            <a:ext cx="143129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7" name="Straight Connector 46"/>
          <p:cNvCxnSpPr/>
          <p:nvPr/>
        </p:nvCxnSpPr>
        <p:spPr>
          <a:xfrm>
            <a:off x="2632075" y="902335"/>
            <a:ext cx="0" cy="152463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8" name="Straight Connector 47"/>
          <p:cNvCxnSpPr/>
          <p:nvPr/>
        </p:nvCxnSpPr>
        <p:spPr>
          <a:xfrm>
            <a:off x="1875155" y="1657350"/>
            <a:ext cx="134620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33" name="Straight Connector 32"/>
          <p:cNvCxnSpPr/>
          <p:nvPr/>
        </p:nvCxnSpPr>
        <p:spPr>
          <a:xfrm>
            <a:off x="2390775" y="4827270"/>
            <a:ext cx="0" cy="79502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6" name="Straight Connector 35"/>
          <p:cNvCxnSpPr/>
          <p:nvPr/>
        </p:nvCxnSpPr>
        <p:spPr>
          <a:xfrm>
            <a:off x="3067050" y="4827270"/>
            <a:ext cx="0" cy="79502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7" name="Straight Connector 36"/>
          <p:cNvCxnSpPr/>
          <p:nvPr/>
        </p:nvCxnSpPr>
        <p:spPr>
          <a:xfrm>
            <a:off x="5782310" y="4827270"/>
            <a:ext cx="0" cy="79311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8" name="Straight Connector 37"/>
          <p:cNvCxnSpPr/>
          <p:nvPr/>
        </p:nvCxnSpPr>
        <p:spPr>
          <a:xfrm>
            <a:off x="6457950" y="4839970"/>
            <a:ext cx="0" cy="79311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9" name="Straight Connector 38"/>
          <p:cNvCxnSpPr/>
          <p:nvPr/>
        </p:nvCxnSpPr>
        <p:spPr>
          <a:xfrm>
            <a:off x="6108065" y="4775835"/>
            <a:ext cx="0" cy="93916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0" name="Straight Connector 39"/>
          <p:cNvCxnSpPr/>
          <p:nvPr/>
        </p:nvCxnSpPr>
        <p:spPr>
          <a:xfrm>
            <a:off x="2729230" y="4775835"/>
            <a:ext cx="0" cy="90678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2" name="Straight Connector 41"/>
          <p:cNvCxnSpPr/>
          <p:nvPr/>
        </p:nvCxnSpPr>
        <p:spPr>
          <a:xfrm>
            <a:off x="4427855" y="3963670"/>
            <a:ext cx="0" cy="178435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4" name="Straight Connector 43"/>
          <p:cNvCxnSpPr/>
          <p:nvPr/>
        </p:nvCxnSpPr>
        <p:spPr>
          <a:xfrm>
            <a:off x="3670935" y="4843780"/>
            <a:ext cx="1495425"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3" name="Straight Connector 42"/>
          <p:cNvCxnSpPr/>
          <p:nvPr/>
        </p:nvCxnSpPr>
        <p:spPr>
          <a:xfrm>
            <a:off x="7561580" y="4481195"/>
            <a:ext cx="1641475" cy="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9" name="Straight Connector 48"/>
          <p:cNvCxnSpPr/>
          <p:nvPr/>
        </p:nvCxnSpPr>
        <p:spPr>
          <a:xfrm>
            <a:off x="7561580" y="5231765"/>
            <a:ext cx="1641475" cy="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0" name="Straight Connector 49"/>
          <p:cNvCxnSpPr/>
          <p:nvPr/>
        </p:nvCxnSpPr>
        <p:spPr>
          <a:xfrm>
            <a:off x="7396480" y="4856480"/>
            <a:ext cx="193040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51" name="Straight Connector 50"/>
          <p:cNvCxnSpPr/>
          <p:nvPr/>
        </p:nvCxnSpPr>
        <p:spPr>
          <a:xfrm>
            <a:off x="7929245" y="4850130"/>
            <a:ext cx="0" cy="75882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2" name="Straight Connector 51"/>
          <p:cNvCxnSpPr/>
          <p:nvPr/>
        </p:nvCxnSpPr>
        <p:spPr>
          <a:xfrm>
            <a:off x="8675370" y="4853305"/>
            <a:ext cx="0" cy="74930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3" name="Straight Connector 52"/>
          <p:cNvCxnSpPr/>
          <p:nvPr/>
        </p:nvCxnSpPr>
        <p:spPr>
          <a:xfrm>
            <a:off x="8302625" y="4755515"/>
            <a:ext cx="0" cy="94869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r>
              <a:rPr kumimoji="0" lang="zh-TW" altLang="en-US" sz="4000" b="0" i="0" u="none" strike="noStrike" kern="1200" cap="none" spc="0" normalizeH="0" baseline="0" noProof="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p>
        </p:txBody>
      </p:sp>
      <p:sp>
        <p:nvSpPr>
          <p:cNvPr id="6" name="Google Shape;282;p10"/>
          <p:cNvSpPr txBox="1"/>
          <p:nvPr/>
        </p:nvSpPr>
        <p:spPr>
          <a:xfrm>
            <a:off x="1092200" y="2214880"/>
            <a:ext cx="10007600" cy="32640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當零件可以組裝時，用三視圖難以</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表示零件的組裝方式與順序，</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此時用爆炸圖即可更簡單的理解</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組裝方式與順序</a:t>
            </a:r>
          </a:p>
        </p:txBody>
      </p:sp>
      <p:pic>
        <p:nvPicPr>
          <p:cNvPr id="7" name="Google Shape;309;p13"/>
          <p:cNvPicPr preferRelativeResize="0"/>
          <p:nvPr/>
        </p:nvPicPr>
        <p:blipFill rotWithShape="1">
          <a:blip r:embed="rId2"/>
          <a:srcRect l="-642" r="60499"/>
          <a:stretch>
            <a:fillRect/>
          </a:stretch>
        </p:blipFill>
        <p:spPr>
          <a:xfrm>
            <a:off x="8169658" y="1655000"/>
            <a:ext cx="2990600" cy="4232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99;p12"/>
          <p:cNvPicPr preferRelativeResize="0"/>
          <p:nvPr/>
        </p:nvPicPr>
        <p:blipFill rotWithShape="1">
          <a:blip r:embed="rId2"/>
          <a:srcRect/>
          <a:stretch>
            <a:fillRect/>
          </a:stretch>
        </p:blipFill>
        <p:spPr>
          <a:xfrm>
            <a:off x="3098133" y="333499"/>
            <a:ext cx="8756401" cy="6191001"/>
          </a:xfrm>
          <a:prstGeom prst="rect">
            <a:avLst/>
          </a:prstGeom>
          <a:noFill/>
          <a:ln>
            <a:noFill/>
          </a:ln>
        </p:spPr>
      </p:pic>
      <p:sp>
        <p:nvSpPr>
          <p:cNvPr id="5" name="Google Shape;300;p12"/>
          <p:cNvSpPr/>
          <p:nvPr/>
        </p:nvSpPr>
        <p:spPr>
          <a:xfrm>
            <a:off x="11099800" y="5606600"/>
            <a:ext cx="432000" cy="40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6" name="Google Shape;282;p10"/>
          <p:cNvSpPr txBox="1"/>
          <p:nvPr/>
        </p:nvSpPr>
        <p:spPr>
          <a:xfrm>
            <a:off x="504825" y="1797049"/>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這些零件如何以三視圖表示組裝方式與順序呢</a:t>
            </a:r>
            <a:r>
              <a:rPr kumimoji="0" lang="en-US" altLang="zh-TW"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速</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5;p13"/>
          <p:cNvSpPr txBox="1">
            <a:spLocks noGrp="1"/>
          </p:cNvSpPr>
          <p:nvPr>
            <p:ph type="title"/>
          </p:nvPr>
        </p:nvSpPr>
        <p:spPr>
          <a:xfrm>
            <a:off x="679450" y="460717"/>
            <a:ext cx="10007600" cy="12728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endParaRPr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5" name="Google Shape;307;p13"/>
          <p:cNvPicPr preferRelativeResize="0"/>
          <p:nvPr/>
        </p:nvPicPr>
        <p:blipFill rotWithShape="1">
          <a:blip r:embed="rId2"/>
          <a:srcRect/>
          <a:stretch>
            <a:fillRect/>
          </a:stretch>
        </p:blipFill>
        <p:spPr>
          <a:xfrm>
            <a:off x="3071933" y="311251"/>
            <a:ext cx="8819268" cy="6235499"/>
          </a:xfrm>
          <a:prstGeom prst="rect">
            <a:avLst/>
          </a:prstGeom>
          <a:noFill/>
          <a:ln>
            <a:noFill/>
          </a:ln>
        </p:spPr>
      </p:pic>
      <p:sp>
        <p:nvSpPr>
          <p:cNvPr id="6" name="Google Shape;308;p13"/>
          <p:cNvSpPr/>
          <p:nvPr/>
        </p:nvSpPr>
        <p:spPr>
          <a:xfrm>
            <a:off x="11173600" y="5623467"/>
            <a:ext cx="402000" cy="407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7" name="Google Shape;282;p10"/>
          <p:cNvSpPr txBox="1"/>
          <p:nvPr/>
        </p:nvSpPr>
        <p:spPr>
          <a:xfrm>
            <a:off x="568325" y="2133600"/>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用爆炸圖表示，組裝方法與步驟都能更加清楚</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鱷魚爆炸圖</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鱷魚爆炸圖</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 descr="鱷魚列印"/>
          <p:cNvPicPr>
            <a:picLocks noChangeAspect="1"/>
          </p:cNvPicPr>
          <p:nvPr/>
        </p:nvPicPr>
        <p:blipFill>
          <a:blip r:embed="rId2"/>
          <a:stretch>
            <a:fillRect/>
          </a:stretch>
        </p:blipFill>
        <p:spPr>
          <a:xfrm>
            <a:off x="6071235" y="379095"/>
            <a:ext cx="4934585" cy="6099175"/>
          </a:xfrm>
          <a:prstGeom prst="rect">
            <a:avLst/>
          </a:prstGeom>
        </p:spPr>
      </p:pic>
      <p:sp>
        <p:nvSpPr>
          <p:cNvPr id="7"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剪下鱷魚零件</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排列零件相對位置</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不用畫虛線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25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kumimoji="0" lang="en-US" altLang="zh-TW"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endParaRPr kumimoji="0" lang="en-US" altLang="zh-TW" sz="4000" b="0" i="0" u="none" strike="noStrike" kern="1200" cap="none" spc="0" normalizeH="0" baseline="0" noProof="0" dirty="0">
              <a:ln>
                <a:noFill/>
              </a:ln>
              <a:solidFill>
                <a:srgbClr val="BE7D3E"/>
              </a:solidFill>
              <a:effectLst/>
              <a:uLnTx/>
              <a:uFillTx/>
              <a:latin typeface="標楷體" panose="03000509000000000000" charset="-120"/>
              <a:ea typeface="標楷體" panose="03000509000000000000" charset="-120"/>
              <a:cs typeface="標楷體" panose="03000509000000000000" charset="-120"/>
              <a:sym typeface="標楷體" panose="03000509000000000000" charset="-120"/>
            </a:endParaRPr>
          </a:p>
        </p:txBody>
      </p:sp>
      <p:graphicFrame>
        <p:nvGraphicFramePr>
          <p:cNvPr id="6" name="Object 0"/>
          <p:cNvGraphicFramePr/>
          <p:nvPr/>
        </p:nvGraphicFramePr>
        <p:xfrm>
          <a:off x="4140200" y="304800"/>
          <a:ext cx="2785110" cy="6247765"/>
        </p:xfrm>
        <a:graphic>
          <a:graphicData uri="http://schemas.openxmlformats.org/presentationml/2006/ole">
            <mc:AlternateContent xmlns:mc="http://schemas.openxmlformats.org/markup-compatibility/2006">
              <mc:Choice xmlns:v="urn:schemas-microsoft-com:vml" Requires="v">
                <p:oleObj spid="_x0000_s2056" r:id="rId3" imgW="3053080" imgH="7172325" progId="Paint.Picture">
                  <p:embed/>
                </p:oleObj>
              </mc:Choice>
              <mc:Fallback>
                <p:oleObj r:id="rId3" imgW="3053080" imgH="7172325" progId="Paint.Picture">
                  <p:embed/>
                  <p:pic>
                    <p:nvPicPr>
                      <p:cNvPr id="0" name="Object 0"/>
                      <p:cNvPicPr/>
                      <p:nvPr/>
                    </p:nvPicPr>
                    <p:blipFill>
                      <a:blip r:embed="rId4"/>
                      <a:stretch>
                        <a:fillRect/>
                      </a:stretch>
                    </p:blipFill>
                    <p:spPr>
                      <a:xfrm>
                        <a:off x="4140200" y="304800"/>
                        <a:ext cx="2785110" cy="6247765"/>
                      </a:xfrm>
                      <a:prstGeom prst="rect">
                        <a:avLst/>
                      </a:prstGeom>
                    </p:spPr>
                  </p:pic>
                </p:oleObj>
              </mc:Fallback>
            </mc:AlternateContent>
          </a:graphicData>
        </a:graphic>
      </p:graphicFrame>
      <p:cxnSp>
        <p:nvCxnSpPr>
          <p:cNvPr id="7" name="Straight Connector 6"/>
          <p:cNvCxnSpPr/>
          <p:nvPr/>
        </p:nvCxnSpPr>
        <p:spPr>
          <a:xfrm>
            <a:off x="5585460" y="2289810"/>
            <a:ext cx="0" cy="84518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Straight Connector 7"/>
          <p:cNvCxnSpPr/>
          <p:nvPr/>
        </p:nvCxnSpPr>
        <p:spPr>
          <a:xfrm>
            <a:off x="5146040" y="2014855"/>
            <a:ext cx="0" cy="8655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Straight Connector 8"/>
          <p:cNvCxnSpPr/>
          <p:nvPr/>
        </p:nvCxnSpPr>
        <p:spPr>
          <a:xfrm>
            <a:off x="4763770" y="2545715"/>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Straight Connector 9"/>
          <p:cNvCxnSpPr/>
          <p:nvPr/>
        </p:nvCxnSpPr>
        <p:spPr>
          <a:xfrm>
            <a:off x="5247640" y="2524760"/>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4799965" y="2264410"/>
            <a:ext cx="0" cy="80581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Straight Connector 11"/>
          <p:cNvCxnSpPr/>
          <p:nvPr/>
        </p:nvCxnSpPr>
        <p:spPr>
          <a:xfrm flipH="1">
            <a:off x="4988560" y="3298825"/>
            <a:ext cx="4445" cy="271526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3" name="Straight Connector 14"/>
          <p:cNvCxnSpPr/>
          <p:nvPr/>
        </p:nvCxnSpPr>
        <p:spPr>
          <a:xfrm>
            <a:off x="5229225" y="4646930"/>
            <a:ext cx="0" cy="46037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4" name="Straight Connector 15"/>
          <p:cNvCxnSpPr/>
          <p:nvPr/>
        </p:nvCxnSpPr>
        <p:spPr>
          <a:xfrm>
            <a:off x="5608320" y="1706880"/>
            <a:ext cx="0" cy="148209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Straight Connector 16"/>
          <p:cNvCxnSpPr/>
          <p:nvPr/>
        </p:nvCxnSpPr>
        <p:spPr>
          <a:xfrm>
            <a:off x="5120005" y="1342390"/>
            <a:ext cx="0" cy="15767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Straight Connector 19"/>
          <p:cNvCxnSpPr/>
          <p:nvPr/>
        </p:nvCxnSpPr>
        <p:spPr>
          <a:xfrm flipV="1">
            <a:off x="5380355" y="617855"/>
            <a:ext cx="671830" cy="37909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p:cNvSpPr/>
          <p:nvPr/>
        </p:nvSpPr>
        <p:spPr>
          <a:xfrm>
            <a:off x="330199" y="256645"/>
            <a:ext cx="2226734" cy="708555"/>
          </a:xfrm>
          <a:prstGeom prst="roundRect">
            <a:avLst/>
          </a:prstGeom>
          <a:solidFill>
            <a:schemeClr val="accent4">
              <a:lumMod val="40000"/>
              <a:lumOff val="60000"/>
            </a:schemeClr>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p:cNvSpPr/>
          <p:nvPr/>
        </p:nvSpPr>
        <p:spPr>
          <a:xfrm>
            <a:off x="2709331" y="256645"/>
            <a:ext cx="2226733" cy="70855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
        <p:nvSpPr>
          <p:cNvPr id="9" name="矩形: 剪去對角角落 8"/>
          <p:cNvSpPr/>
          <p:nvPr/>
        </p:nvSpPr>
        <p:spPr>
          <a:xfrm>
            <a:off x="1515531" y="2099733"/>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材料科學</a:t>
            </a:r>
          </a:p>
        </p:txBody>
      </p:sp>
      <p:sp>
        <p:nvSpPr>
          <p:cNvPr id="10" name="矩形: 剪去對角角落 9"/>
          <p:cNvSpPr/>
          <p:nvPr/>
        </p:nvSpPr>
        <p:spPr>
          <a:xfrm>
            <a:off x="4339164" y="1849965"/>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機構學</a:t>
            </a:r>
          </a:p>
        </p:txBody>
      </p:sp>
      <p:sp>
        <p:nvSpPr>
          <p:cNvPr id="11" name="矩形: 剪去對角角落 10"/>
          <p:cNvSpPr/>
          <p:nvPr/>
        </p:nvSpPr>
        <p:spPr>
          <a:xfrm>
            <a:off x="1176863" y="4123266"/>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熱力學</a:t>
            </a:r>
          </a:p>
        </p:txBody>
      </p:sp>
      <p:sp>
        <p:nvSpPr>
          <p:cNvPr id="12" name="矩形: 剪去對角角落 11"/>
          <p:cNvSpPr/>
          <p:nvPr/>
        </p:nvSpPr>
        <p:spPr>
          <a:xfrm>
            <a:off x="4055530" y="4309531"/>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熱傳學</a:t>
            </a:r>
          </a:p>
        </p:txBody>
      </p:sp>
      <p:sp>
        <p:nvSpPr>
          <p:cNvPr id="13" name="矩形: 剪去對角角落 12"/>
          <p:cNvSpPr/>
          <p:nvPr/>
        </p:nvSpPr>
        <p:spPr>
          <a:xfrm>
            <a:off x="6248397" y="3103032"/>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靜力學</a:t>
            </a:r>
          </a:p>
        </p:txBody>
      </p:sp>
      <p:sp>
        <p:nvSpPr>
          <p:cNvPr id="14" name="矩形: 剪去對角角落 13"/>
          <p:cNvSpPr/>
          <p:nvPr/>
        </p:nvSpPr>
        <p:spPr>
          <a:xfrm>
            <a:off x="7056964" y="1363133"/>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流體力學</a:t>
            </a:r>
          </a:p>
        </p:txBody>
      </p:sp>
      <p:sp>
        <p:nvSpPr>
          <p:cNvPr id="15" name="矩形: 剪去對角角落 14"/>
          <p:cNvSpPr/>
          <p:nvPr/>
        </p:nvSpPr>
        <p:spPr>
          <a:xfrm>
            <a:off x="9812864" y="1989665"/>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電路電子學</a:t>
            </a:r>
          </a:p>
        </p:txBody>
      </p:sp>
      <p:sp>
        <p:nvSpPr>
          <p:cNvPr id="16" name="矩形: 剪去對角角落 15"/>
          <p:cNvSpPr/>
          <p:nvPr/>
        </p:nvSpPr>
        <p:spPr>
          <a:xfrm>
            <a:off x="8051798" y="4423831"/>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動力學</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材料科學</a:t>
            </a:r>
          </a:p>
        </p:txBody>
      </p:sp>
      <p:sp>
        <p:nvSpPr>
          <p:cNvPr id="7" name="文字方塊 6"/>
          <p:cNvSpPr txBox="1"/>
          <p:nvPr/>
        </p:nvSpPr>
        <p:spPr>
          <a:xfrm>
            <a:off x="717864" y="1721796"/>
            <a:ext cx="6731540" cy="3416320"/>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研究不同材料的結構、性質及其在應用中的表現。</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探討材料的組成與內部結構如何影響其強度、硬度、耐熱性、耐腐蝕性等特性。</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這門學科對於設計和製造機械、電子產品、建築材料等非常重要。</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例如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選擇合適的材料來製作飛機的外殼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既要輕又要堅固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2"/>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CC3300"/>
                </a:solidFill>
                <a:latin typeface="微軟正黑體" panose="020B0604030504040204" pitchFamily="34" charset="-120"/>
                <a:ea typeface="微軟正黑體" panose="020B0604030504040204" pitchFamily="34" charset="-120"/>
              </a:rPr>
              <a:t>你覺得要打造變形金剛或是大型機器人需要使用什麼材料</a:t>
            </a:r>
            <a:r>
              <a:rPr lang="en-US" altLang="zh-TW" sz="2400" dirty="0">
                <a:solidFill>
                  <a:srgbClr val="CC3300"/>
                </a:solidFill>
                <a:latin typeface="微軟正黑體" panose="020B0604030504040204" pitchFamily="34" charset="-120"/>
                <a:ea typeface="微軟正黑體" panose="020B0604030504040204" pitchFamily="34" charset="-120"/>
              </a:rPr>
              <a:t>?</a:t>
            </a:r>
            <a:endParaRPr lang="zh-TW" altLang="en-US" sz="2400" dirty="0">
              <a:solidFill>
                <a:srgbClr val="CC3300"/>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855781" y="6385807"/>
            <a:ext cx="5336219" cy="276999"/>
          </a:xfrm>
          <a:prstGeom prst="rect">
            <a:avLst/>
          </a:prstGeom>
          <a:noFill/>
        </p:spPr>
        <p:txBody>
          <a:bodyPr wrap="square">
            <a:spAutoFit/>
          </a:bodyPr>
          <a:lstStyle/>
          <a:p>
            <a:r>
              <a:rPr lang="zh-TW" altLang="en-US" sz="1200" dirty="0">
                <a:hlinkClick r:id="rId3"/>
              </a:rPr>
              <a:t>https://www.youtube.com/watch?v=AyAd70nfVC4&amp;ab_channel=FilmeyBox</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動力學</a:t>
            </a:r>
          </a:p>
        </p:txBody>
      </p:sp>
      <p:sp>
        <p:nvSpPr>
          <p:cNvPr id="7" name="文字方塊 6"/>
          <p:cNvSpPr txBox="1"/>
          <p:nvPr/>
        </p:nvSpPr>
        <p:spPr>
          <a:xfrm>
            <a:off x="717864" y="1721796"/>
            <a:ext cx="6731540" cy="3046988"/>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研究物體在力的作用下如何運動的學科，關注物體的加速度、速度和位置變化。</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牛頓三大運動定律。</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動力學廣泛應用於設計各種運動系統，如車輛的行駛、機器人的運動、以及運動中的飛機或火箭等。</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了解它能幫助工程師分析運動模式，並設計出更加穩定、高效的機械系統。</a:t>
            </a: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accent6">
                    <a:lumMod val="75000"/>
                  </a:schemeClr>
                </a:solidFill>
                <a:latin typeface="微軟正黑體" panose="020B0604030504040204" pitchFamily="34" charset="-120"/>
                <a:ea typeface="微軟正黑體" panose="020B0604030504040204" pitchFamily="34" charset="-120"/>
              </a:rPr>
              <a:t>生活中有那些作用力與反作用力的例子</a:t>
            </a:r>
            <a:r>
              <a:rPr lang="en-US" altLang="zh-TW" sz="2800" dirty="0">
                <a:solidFill>
                  <a:schemeClr val="accent6">
                    <a:lumMod val="75000"/>
                  </a:schemeClr>
                </a:solidFill>
                <a:latin typeface="微軟正黑體" panose="020B0604030504040204" pitchFamily="34" charset="-120"/>
                <a:ea typeface="微軟正黑體" panose="020B0604030504040204" pitchFamily="34" charset="-120"/>
              </a:rPr>
              <a:t>?</a:t>
            </a:r>
            <a:endParaRPr lang="zh-TW" altLang="en-US" sz="2800" dirty="0">
              <a:solidFill>
                <a:schemeClr val="accent6">
                  <a:lumMod val="75000"/>
                </a:schemeClr>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機構學</a:t>
            </a:r>
          </a:p>
        </p:txBody>
      </p:sp>
      <p:sp>
        <p:nvSpPr>
          <p:cNvPr id="7" name="文字方塊 6"/>
          <p:cNvSpPr txBox="1"/>
          <p:nvPr/>
        </p:nvSpPr>
        <p:spPr>
          <a:xfrm>
            <a:off x="717864" y="1721796"/>
            <a:ext cx="6731540"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機構學研究如何設計和分析機械裝置中的運動部件（如齒輪、連桿機構等）。</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這門學科主要探討機械系統中各元件的幾何約束和運動特性，而不考慮力。</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機構學對於設計精密機械裝置（如機器人、汽車引擎、工業機械手臂）非常重要。</a:t>
            </a: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48411" y="462961"/>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rgbClr val="E1D8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rgbClr val="7030A0"/>
                </a:solidFill>
                <a:latin typeface="微軟正黑體" panose="020B0604030504040204" pitchFamily="34" charset="-120"/>
                <a:ea typeface="微軟正黑體" panose="020B0604030504040204" pitchFamily="34" charset="-120"/>
              </a:rPr>
              <a:t>小齒輪轉大齒輪是省力機構還是省時機構</a:t>
            </a:r>
            <a:r>
              <a:rPr lang="en-US" altLang="zh-TW" sz="2800" dirty="0">
                <a:solidFill>
                  <a:srgbClr val="7030A0"/>
                </a:solidFill>
                <a:latin typeface="微軟正黑體" panose="020B0604030504040204" pitchFamily="34" charset="-120"/>
                <a:ea typeface="微軟正黑體" panose="020B0604030504040204" pitchFamily="34" charset="-120"/>
              </a:rPr>
              <a:t>? </a:t>
            </a:r>
            <a:r>
              <a:rPr lang="zh-TW" altLang="en-US" sz="2800" dirty="0">
                <a:solidFill>
                  <a:srgbClr val="7030A0"/>
                </a:solidFill>
                <a:latin typeface="微軟正黑體" panose="020B0604030504040204" pitchFamily="34" charset="-120"/>
                <a:ea typeface="微軟正黑體" panose="020B0604030504040204" pitchFamily="34" charset="-120"/>
              </a:rPr>
              <a:t>為甚麼</a:t>
            </a:r>
            <a:r>
              <a:rPr lang="en-US" altLang="zh-TW" sz="2800" dirty="0">
                <a:solidFill>
                  <a:srgbClr val="7030A0"/>
                </a:solidFill>
                <a:latin typeface="微軟正黑體" panose="020B0604030504040204" pitchFamily="34" charset="-120"/>
                <a:ea typeface="微軟正黑體" panose="020B0604030504040204" pitchFamily="34" charset="-120"/>
              </a:rPr>
              <a:t>?</a:t>
            </a:r>
            <a:endParaRPr lang="zh-TW" altLang="en-US" sz="2800" dirty="0">
              <a:solidFill>
                <a:srgbClr val="7030A0"/>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671733" y="6395039"/>
            <a:ext cx="5169747" cy="276999"/>
          </a:xfrm>
          <a:prstGeom prst="rect">
            <a:avLst/>
          </a:prstGeom>
          <a:noFill/>
        </p:spPr>
        <p:txBody>
          <a:bodyPr wrap="square">
            <a:spAutoFit/>
          </a:bodyPr>
          <a:lstStyle/>
          <a:p>
            <a:r>
              <a:rPr lang="zh-TW" altLang="en-US" sz="1200" dirty="0">
                <a:hlinkClick r:id="rId3"/>
              </a:rPr>
              <a:t>https://www.youtube.com/watch?v=ByTC5AVglsQ&amp;ab_channel=OmarRaafat</a:t>
            </a:r>
            <a:endParaRPr lang="zh-TW" altLang="en-US" sz="1200" dirty="0"/>
          </a:p>
        </p:txBody>
      </p:sp>
      <p:pic>
        <p:nvPicPr>
          <p:cNvPr id="1030" name="Picture 6" descr="連桿機構:: TSSCq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8411" y="4820170"/>
            <a:ext cx="2624299" cy="14983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0333340" y="5665707"/>
            <a:ext cx="1151523" cy="584775"/>
          </a:xfrm>
          <a:prstGeom prst="rect">
            <a:avLst/>
          </a:prstGeom>
          <a:noFill/>
        </p:spPr>
        <p:txBody>
          <a:bodyPr wrap="square" rtlCol="0">
            <a:spAutoFit/>
          </a:bodyPr>
          <a:lstStyle/>
          <a:p>
            <a:r>
              <a:rPr lang="zh-TW" altLang="en-US" sz="1600" dirty="0"/>
              <a:t>雨刷機構</a:t>
            </a:r>
            <a:r>
              <a:rPr lang="en-US" altLang="zh-TW" sz="1600" dirty="0"/>
              <a:t>(</a:t>
            </a:r>
            <a:r>
              <a:rPr lang="zh-TW" altLang="en-US" sz="1600" dirty="0"/>
              <a:t>學習單</a:t>
            </a:r>
            <a:r>
              <a:rPr lang="en-US" altLang="zh-TW" sz="1600" dirty="0"/>
              <a:t>)</a:t>
            </a:r>
            <a:endParaRPr lang="zh-TW"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p:cNvSpPr/>
          <p:nvPr/>
        </p:nvSpPr>
        <p:spPr>
          <a:xfrm>
            <a:off x="330199" y="256645"/>
            <a:ext cx="2226734" cy="708555"/>
          </a:xfrm>
          <a:prstGeom prst="roundRect">
            <a:avLst/>
          </a:prstGeom>
          <a:solidFill>
            <a:schemeClr val="accent4">
              <a:lumMod val="40000"/>
              <a:lumOff val="60000"/>
            </a:schemeClr>
          </a:solidFill>
          <a:ln w="76200">
            <a:no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p:cNvSpPr/>
          <p:nvPr/>
        </p:nvSpPr>
        <p:spPr>
          <a:xfrm>
            <a:off x="2709331" y="256645"/>
            <a:ext cx="2226733" cy="708555"/>
          </a:xfrm>
          <a:prstGeom prst="roundRect">
            <a:avLst/>
          </a:prstGeom>
          <a:solidFill>
            <a:srgbClr val="7030A0"/>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grpSp>
        <p:nvGrpSpPr>
          <p:cNvPr id="6" name="群組 5"/>
          <p:cNvGrpSpPr/>
          <p:nvPr/>
        </p:nvGrpSpPr>
        <p:grpSpPr>
          <a:xfrm>
            <a:off x="685800" y="1820333"/>
            <a:ext cx="3259667" cy="4343400"/>
            <a:chOff x="685800" y="1820333"/>
            <a:chExt cx="3259667" cy="4343400"/>
          </a:xfrm>
        </p:grpSpPr>
        <p:sp>
          <p:nvSpPr>
            <p:cNvPr id="2" name="矩形: 圓角化單一角落 1"/>
            <p:cNvSpPr/>
            <p:nvPr/>
          </p:nvSpPr>
          <p:spPr>
            <a:xfrm>
              <a:off x="685800" y="1820333"/>
              <a:ext cx="3259667" cy="434340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p:cNvSpPr txBox="1"/>
            <p:nvPr/>
          </p:nvSpPr>
          <p:spPr>
            <a:xfrm>
              <a:off x="1016000" y="1981200"/>
              <a:ext cx="2048933"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機械設計</a:t>
              </a:r>
            </a:p>
          </p:txBody>
        </p:sp>
        <p:sp>
          <p:nvSpPr>
            <p:cNvPr id="5" name="文字方塊 4"/>
            <p:cNvSpPr txBox="1"/>
            <p:nvPr/>
          </p:nvSpPr>
          <p:spPr>
            <a:xfrm>
              <a:off x="905933" y="2590800"/>
              <a:ext cx="274320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機械工程師會設計各種機械和設備，比如車子、腳踏車、機器手臂，甚至家裡的洗衣機和冰箱。</a:t>
              </a:r>
              <a:endParaRPr lang="en-US" altLang="zh-TW" dirty="0">
                <a:solidFill>
                  <a:schemeClr val="bg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設計這些東西時，工程師會考慮怎麼讓它們更耐用、更節能。</a:t>
              </a:r>
            </a:p>
            <a:p>
              <a:endParaRPr lang="zh-TW" altLang="en-US" dirty="0">
                <a:solidFill>
                  <a:schemeClr val="bg1"/>
                </a:solidFill>
              </a:endParaRPr>
            </a:p>
          </p:txBody>
        </p:sp>
      </p:grpSp>
      <p:grpSp>
        <p:nvGrpSpPr>
          <p:cNvPr id="9" name="群組 8"/>
          <p:cNvGrpSpPr/>
          <p:nvPr/>
        </p:nvGrpSpPr>
        <p:grpSpPr>
          <a:xfrm>
            <a:off x="4466166" y="1820333"/>
            <a:ext cx="3259667" cy="4343400"/>
            <a:chOff x="685800" y="1820333"/>
            <a:chExt cx="3259667" cy="4343400"/>
          </a:xfrm>
          <a:solidFill>
            <a:schemeClr val="accent4">
              <a:lumMod val="60000"/>
              <a:lumOff val="40000"/>
            </a:schemeClr>
          </a:solidFill>
        </p:grpSpPr>
        <p:sp>
          <p:nvSpPr>
            <p:cNvPr id="10" name="矩形: 圓角化單一角落 9"/>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製造技術</a:t>
              </a:r>
            </a:p>
          </p:txBody>
        </p:sp>
        <p:sp>
          <p:nvSpPr>
            <p:cNvPr id="12" name="文字方塊 11"/>
            <p:cNvSpPr txBox="1"/>
            <p:nvPr/>
          </p:nvSpPr>
          <p:spPr>
            <a:xfrm>
              <a:off x="905933" y="2590800"/>
              <a:ext cx="2743200" cy="2031325"/>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當我們有完整設計後，機械工程師還要思考怎麼把這些機械製造出來。</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想辦法使用各種工具和材料來製造機械零件，然後組裝起來。</a:t>
              </a:r>
              <a:endParaRPr lang="zh-TW" altLang="en-US" dirty="0"/>
            </a:p>
          </p:txBody>
        </p:sp>
      </p:grpSp>
      <p:grpSp>
        <p:nvGrpSpPr>
          <p:cNvPr id="13" name="群組 12"/>
          <p:cNvGrpSpPr/>
          <p:nvPr/>
        </p:nvGrpSpPr>
        <p:grpSpPr>
          <a:xfrm>
            <a:off x="8246533" y="1820333"/>
            <a:ext cx="3259667" cy="4343400"/>
            <a:chOff x="685800" y="1820333"/>
            <a:chExt cx="3259667" cy="4343400"/>
          </a:xfrm>
          <a:solidFill>
            <a:schemeClr val="accent2">
              <a:lumMod val="20000"/>
              <a:lumOff val="80000"/>
            </a:schemeClr>
          </a:solidFill>
        </p:grpSpPr>
        <p:sp>
          <p:nvSpPr>
            <p:cNvPr id="14" name="矩形: 圓角化單一角落 13"/>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控制技術</a:t>
              </a:r>
            </a:p>
          </p:txBody>
        </p:sp>
        <p:sp>
          <p:nvSpPr>
            <p:cNvPr id="16" name="文字方塊 15"/>
            <p:cNvSpPr txBox="1"/>
            <p:nvPr/>
          </p:nvSpPr>
          <p:spPr>
            <a:xfrm>
              <a:off x="905933" y="2590800"/>
              <a:ext cx="2743200" cy="2308324"/>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這部分專注在機械如何移動，並且如何控制這些機械。</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比如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車子的引擎怎麼工作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如何讓車子跑得更快又更安全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或者機器手臂怎麼精確地抓取東西</a:t>
              </a:r>
              <a:r>
                <a:rPr lang="en-US" altLang="zh-TW" dirty="0">
                  <a:latin typeface="微軟正黑體" panose="020B0604030504040204" pitchFamily="34" charset="-120"/>
                  <a:ea typeface="微軟正黑體" panose="020B0604030504040204" pitchFamily="34" charset="-120"/>
                </a:rPr>
                <a:t>?</a:t>
              </a:r>
              <a:endParaRPr lang="zh-TW" altLang="en-US" dirty="0"/>
            </a:p>
          </p:txBody>
        </p:sp>
      </p:grpSp>
      <p:sp>
        <p:nvSpPr>
          <p:cNvPr id="17" name="文字方塊 16"/>
          <p:cNvSpPr txBox="1"/>
          <p:nvPr/>
        </p:nvSpPr>
        <p:spPr>
          <a:xfrm>
            <a:off x="4583466" y="5631708"/>
            <a:ext cx="3025066" cy="461665"/>
          </a:xfrm>
          <a:prstGeom prst="rect">
            <a:avLst/>
          </a:prstGeom>
          <a:noFill/>
        </p:spPr>
        <p:txBody>
          <a:bodyPr wrap="square">
            <a:spAutoFit/>
          </a:bodyPr>
          <a:lstStyle/>
          <a:p>
            <a:r>
              <a:rPr lang="zh-TW" altLang="en-US" sz="1200" dirty="0">
                <a:hlinkClick r:id="rId2"/>
              </a:rPr>
              <a:t>https://www.youtube.com/watch?v=uyU-D1tiR_U&amp;ab_channel=Allprocessofworld</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TotalTime>
  <Words>2138</Words>
  <Application>Microsoft Office PowerPoint</Application>
  <PresentationFormat>寬螢幕</PresentationFormat>
  <Paragraphs>252</Paragraphs>
  <Slides>46</Slides>
  <Notes>2</Notes>
  <HiddenSlides>0</HiddenSlides>
  <MMClips>4</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6" baseType="lpstr">
      <vt:lpstr>Yu Gothic UI Semibold</vt:lpstr>
      <vt:lpstr>微軟正黑體</vt:lpstr>
      <vt:lpstr>標楷體</vt:lpstr>
      <vt:lpstr>Arial</vt:lpstr>
      <vt:lpstr>Calibri</vt:lpstr>
      <vt:lpstr>Calibri Light</vt:lpstr>
      <vt:lpstr>Cambria Math</vt:lpstr>
      <vt:lpstr>Nunito</vt:lpstr>
      <vt:lpstr>Office 佈景主題</vt:lpstr>
      <vt:lpstr>Paintbrush Picture</vt:lpstr>
      <vt:lpstr>機械簡介</vt:lpstr>
      <vt:lpstr>What is machine ??</vt:lpstr>
      <vt:lpstr>What is machine ??</vt:lpstr>
      <vt:lpstr>來到機械系，你會學到…</vt:lpstr>
      <vt:lpstr>PowerPoint 簡報</vt:lpstr>
      <vt:lpstr>PowerPoint 簡報</vt:lpstr>
      <vt:lpstr>PowerPoint 簡報</vt:lpstr>
      <vt:lpstr>PowerPoint 簡報</vt:lpstr>
      <vt:lpstr>PowerPoint 簡報</vt:lpstr>
      <vt:lpstr>生活機械觀察實作</vt:lpstr>
      <vt:lpstr>能量傳遞(動能、位能、熱能…)</vt:lpstr>
      <vt:lpstr>能量傳遞</vt:lpstr>
      <vt:lpstr>其他能量傳遞(學習單)</vt:lpstr>
      <vt:lpstr>複雜系統中的能量傳遞</vt:lpstr>
      <vt:lpstr>活動1—鱷魚牙醫</vt:lpstr>
      <vt:lpstr>鱷魚牙醫玩具活動</vt:lpstr>
      <vt:lpstr>抽獎轉盤</vt:lpstr>
      <vt:lpstr>問題發想</vt:lpstr>
      <vt:lpstr>鱷魚的嘴巴張到最大時，靠甚麼機構固定住？</vt:lpstr>
      <vt:lpstr>嘴巴底下，哪個零件形同於轉盤的指針？</vt:lpstr>
      <vt:lpstr>觸發閉上的牙齒可能不只有一顆嗎?為什麼？</vt:lpstr>
      <vt:lpstr>為什麼按下牙齒時，牙齒能固定於牙槽內不回彈?</vt:lpstr>
      <vt:lpstr>打開鱷魚嘴巴時，是甚麼機構讓底下的指針旋轉?</vt:lpstr>
      <vt:lpstr>機械設計中的工程製圖</vt:lpstr>
      <vt:lpstr>為甚麼機械設計要畫工程圖呢</vt:lpstr>
      <vt:lpstr>火箭工程案例- 阿波羅13號</vt:lpstr>
      <vt:lpstr>描述立體的物品，只需要一張圖就夠嗎?</vt:lpstr>
      <vt:lpstr>再多給一張從側面看的圖呢?</vt:lpstr>
      <vt:lpstr>通常需要幾張圖呢?</vt:lpstr>
      <vt:lpstr>三視圖畫法</vt:lpstr>
      <vt:lpstr>工程圖繪製規則</vt:lpstr>
      <vt:lpstr>尺寸標示規則</vt:lpstr>
      <vt:lpstr>中心線繪製</vt:lpstr>
      <vt:lpstr>常犯錯誤提醒</vt:lpstr>
      <vt:lpstr>學會工程製圖可以做甚麼呢</vt:lpstr>
      <vt:lpstr>活動2—三視圖繪製</vt:lpstr>
      <vt:lpstr>PowerPoint 簡報</vt:lpstr>
      <vt:lpstr>PowerPoint 簡報</vt:lpstr>
      <vt:lpstr>PowerPoint 簡報</vt:lpstr>
      <vt:lpstr>PowerPoint 簡報</vt:lpstr>
      <vt:lpstr>PowerPoint 簡報</vt:lpstr>
      <vt:lpstr>PowerPoint 簡報</vt:lpstr>
      <vt:lpstr>爆炸圖</vt:lpstr>
      <vt:lpstr>活動3—鱷魚爆炸圖</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生活機械觀察實作</dc:title>
  <dc:creator>SOLab</dc:creator>
  <cp:lastModifiedBy>wangia@solab.me.ntu.edu.tw</cp:lastModifiedBy>
  <cp:revision>91</cp:revision>
  <dcterms:created xsi:type="dcterms:W3CDTF">2024-09-16T06:23:00Z</dcterms:created>
  <dcterms:modified xsi:type="dcterms:W3CDTF">2024-12-19T02:33:27Z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0D6C7C6A00B44DF3880782A4F994B69B_12</vt:lpwstr>
  </property>
  <property fmtid="{D5CDD505-2E9C-101B-9397-08002B2CF9AE}" pid="3" name="KSOProductBuildVer">
    <vt:lpwstr>1033-12.2.0.18607</vt:lpwstr>
  </property>
</Properties>
</file>